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380" r:id="rId2"/>
    <p:sldId id="2655" r:id="rId3"/>
    <p:sldId id="2653" r:id="rId4"/>
    <p:sldId id="2656" r:id="rId5"/>
    <p:sldId id="2654" r:id="rId6"/>
    <p:sldId id="325" r:id="rId7"/>
    <p:sldId id="378" r:id="rId8"/>
    <p:sldId id="377" r:id="rId9"/>
    <p:sldId id="329" r:id="rId10"/>
    <p:sldId id="2652" r:id="rId11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avier" initials="XPi" lastIdx="1" clrIdx="0"/>
  <p:cmAuthor id="1" name="Faycal ABASSI" initials="FA" lastIdx="0" clrIdx="1">
    <p:extLst>
      <p:ext uri="{19B8F6BF-5375-455C-9EA6-DF929625EA0E}">
        <p15:presenceInfo xmlns:p15="http://schemas.microsoft.com/office/powerpoint/2012/main" userId="S-1-5-21-3168635231-1986288633-2689669292-11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5FF"/>
    <a:srgbClr val="C285FF"/>
    <a:srgbClr val="A70101"/>
    <a:srgbClr val="E1564F"/>
    <a:srgbClr val="9999FF"/>
    <a:srgbClr val="FF3300"/>
    <a:srgbClr val="CC0000"/>
    <a:srgbClr val="FF5050"/>
    <a:srgbClr val="E51BC8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3" autoAdjust="0"/>
    <p:restoredTop sz="91155" autoAdjust="0"/>
  </p:normalViewPr>
  <p:slideViewPr>
    <p:cSldViewPr snapToGrid="0">
      <p:cViewPr varScale="1">
        <p:scale>
          <a:sx n="105" d="100"/>
          <a:sy n="105" d="100"/>
        </p:scale>
        <p:origin x="15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3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96"/>
    </p:cViewPr>
  </p:sorter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35322-1B9A-4AE7-BED0-CDF041D2D38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308AD0A-C50C-4ACB-9346-3B2FA8CF1686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b="0" dirty="0" smtClean="0">
              <a:solidFill>
                <a:schemeClr val="tx1"/>
              </a:solidFill>
            </a:rPr>
            <a:t>France, Allemagne, Italie trois stratégie industrielles différentes</a:t>
          </a:r>
          <a:endParaRPr lang="fr-FR" b="0" dirty="0">
            <a:solidFill>
              <a:schemeClr val="tx1"/>
            </a:solidFill>
          </a:endParaRPr>
        </a:p>
      </dgm:t>
    </dgm:pt>
    <dgm:pt modelId="{F4451F45-6CA3-46BC-922E-5F133E23F76D}" type="parTrans" cxnId="{CD23E20E-8B49-4472-83A6-B2E89FF55364}">
      <dgm:prSet/>
      <dgm:spPr/>
      <dgm:t>
        <a:bodyPr/>
        <a:lstStyle/>
        <a:p>
          <a:endParaRPr lang="fr-FR"/>
        </a:p>
      </dgm:t>
    </dgm:pt>
    <dgm:pt modelId="{A8D6046B-6541-471F-AF5C-39950C991102}" type="sibTrans" cxnId="{CD23E20E-8B49-4472-83A6-B2E89FF55364}">
      <dgm:prSet/>
      <dgm:spPr/>
      <dgm:t>
        <a:bodyPr/>
        <a:lstStyle/>
        <a:p>
          <a:endParaRPr lang="fr-FR"/>
        </a:p>
      </dgm:t>
    </dgm:pt>
    <dgm:pt modelId="{054FD45F-AAEF-4F06-B584-E8472CD0B4CA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La croissance se déplace vers les services</a:t>
          </a:r>
          <a:r>
            <a:rPr lang="fr-FR" b="1" dirty="0" smtClean="0">
              <a:solidFill>
                <a:schemeClr val="tx1"/>
              </a:solidFill>
            </a:rPr>
            <a:t>. </a:t>
          </a:r>
          <a:r>
            <a:rPr lang="fr-FR" b="0" dirty="0" smtClean="0">
              <a:solidFill>
                <a:schemeClr val="tx1"/>
              </a:solidFill>
            </a:rPr>
            <a:t>Supportés par un marché d’infrastructure stable ( hors méga constellation) </a:t>
          </a:r>
          <a:endParaRPr lang="fr-FR" b="0" dirty="0">
            <a:solidFill>
              <a:schemeClr val="tx1"/>
            </a:solidFill>
          </a:endParaRPr>
        </a:p>
      </dgm:t>
    </dgm:pt>
    <dgm:pt modelId="{839C19D2-C8F6-4ABE-8133-435B98190D2A}" type="parTrans" cxnId="{D386A524-D94A-4608-B09B-75CCB6A7A891}">
      <dgm:prSet/>
      <dgm:spPr/>
      <dgm:t>
        <a:bodyPr/>
        <a:lstStyle/>
        <a:p>
          <a:endParaRPr lang="fr-FR"/>
        </a:p>
      </dgm:t>
    </dgm:pt>
    <dgm:pt modelId="{655A1BEB-43BB-4DCC-91D3-ADC3317A67B3}" type="sibTrans" cxnId="{D386A524-D94A-4608-B09B-75CCB6A7A891}">
      <dgm:prSet/>
      <dgm:spPr/>
      <dgm:t>
        <a:bodyPr/>
        <a:lstStyle/>
        <a:p>
          <a:endParaRPr lang="fr-FR"/>
        </a:p>
      </dgm:t>
    </dgm:pt>
    <dgm:pt modelId="{5841B249-D4B3-437B-8C3C-FB90C469393E}">
      <dgm:prSet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Le </a:t>
          </a:r>
          <a:r>
            <a:rPr lang="fr-FR" b="1" dirty="0">
              <a:solidFill>
                <a:schemeClr val="tx1"/>
              </a:solidFill>
            </a:rPr>
            <a:t>marché est en croissance </a:t>
          </a:r>
          <a:r>
            <a:rPr lang="fr-FR" dirty="0">
              <a:solidFill>
                <a:schemeClr val="tx1"/>
              </a:solidFill>
            </a:rPr>
            <a:t>à moyen et long terme !  </a:t>
          </a:r>
        </a:p>
      </dgm:t>
    </dgm:pt>
    <dgm:pt modelId="{AF68EA88-951C-4D2E-A7B3-999F6863BEEE}" type="parTrans" cxnId="{AB94B5A3-02FE-488C-9091-3695EBDCAFB9}">
      <dgm:prSet/>
      <dgm:spPr/>
      <dgm:t>
        <a:bodyPr/>
        <a:lstStyle/>
        <a:p>
          <a:endParaRPr lang="fr-FR"/>
        </a:p>
      </dgm:t>
    </dgm:pt>
    <dgm:pt modelId="{E26E3D39-9470-46A0-8241-C51B4968948C}" type="sibTrans" cxnId="{AB94B5A3-02FE-488C-9091-3695EBDCAFB9}">
      <dgm:prSet/>
      <dgm:spPr/>
      <dgm:t>
        <a:bodyPr/>
        <a:lstStyle/>
        <a:p>
          <a:endParaRPr lang="fr-FR"/>
        </a:p>
      </dgm:t>
    </dgm:pt>
    <dgm:pt modelId="{8EE4ABA0-3C88-4DA8-A032-97D5CD46DA72}">
      <dgm:prSet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Un marché des Télécoms </a:t>
          </a:r>
          <a:r>
            <a:rPr lang="fr-FR" dirty="0" err="1" smtClean="0">
              <a:solidFill>
                <a:schemeClr val="tx1"/>
              </a:solidFill>
            </a:rPr>
            <a:t>disrupté</a:t>
          </a:r>
          <a:endParaRPr lang="fr-FR" dirty="0">
            <a:solidFill>
              <a:schemeClr val="tx1"/>
            </a:solidFill>
          </a:endParaRPr>
        </a:p>
      </dgm:t>
    </dgm:pt>
    <dgm:pt modelId="{2323DB3A-2A38-40B9-BEE5-F8901A05DBB2}" type="parTrans" cxnId="{39392723-8C55-4D2B-AC08-73D6DEE4BEF1}">
      <dgm:prSet/>
      <dgm:spPr/>
      <dgm:t>
        <a:bodyPr/>
        <a:lstStyle/>
        <a:p>
          <a:endParaRPr lang="fr-FR"/>
        </a:p>
      </dgm:t>
    </dgm:pt>
    <dgm:pt modelId="{D6A7626E-3A7E-4CC0-82D9-24FDE4064C68}" type="sibTrans" cxnId="{39392723-8C55-4D2B-AC08-73D6DEE4BEF1}">
      <dgm:prSet/>
      <dgm:spPr/>
      <dgm:t>
        <a:bodyPr/>
        <a:lstStyle/>
        <a:p>
          <a:endParaRPr lang="fr-FR"/>
        </a:p>
      </dgm:t>
    </dgm:pt>
    <dgm:pt modelId="{EE36A92D-FD9B-4C2D-B8C4-556E55DDB031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b="0" dirty="0" smtClean="0">
              <a:solidFill>
                <a:schemeClr val="tx1"/>
              </a:solidFill>
            </a:rPr>
            <a:t>Une contamination en cours  des autres marchés ( Observation, Navigation , Exploration, Science)</a:t>
          </a:r>
          <a:endParaRPr lang="fr-FR" b="0" dirty="0">
            <a:solidFill>
              <a:schemeClr val="tx1"/>
            </a:solidFill>
          </a:endParaRPr>
        </a:p>
      </dgm:t>
    </dgm:pt>
    <dgm:pt modelId="{676C9A3F-C782-4707-990E-E77A98B83185}" type="parTrans" cxnId="{2C569BA6-1CDE-4158-8E13-FD2AF967C579}">
      <dgm:prSet/>
      <dgm:spPr/>
      <dgm:t>
        <a:bodyPr/>
        <a:lstStyle/>
        <a:p>
          <a:endParaRPr lang="fr-FR"/>
        </a:p>
      </dgm:t>
    </dgm:pt>
    <dgm:pt modelId="{26C0F235-2849-4E5F-801A-C89CE568F3F0}" type="sibTrans" cxnId="{2C569BA6-1CDE-4158-8E13-FD2AF967C579}">
      <dgm:prSet/>
      <dgm:spPr/>
      <dgm:t>
        <a:bodyPr/>
        <a:lstStyle/>
        <a:p>
          <a:endParaRPr lang="fr-FR"/>
        </a:p>
      </dgm:t>
    </dgm:pt>
    <dgm:pt modelId="{A9575E92-8301-4C23-BE01-4B1D12057CFC}" type="pres">
      <dgm:prSet presAssocID="{35035322-1B9A-4AE7-BED0-CDF041D2D3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A8AC41A4-A8CD-4C26-810F-A7E9702EE48A}" type="pres">
      <dgm:prSet presAssocID="{35035322-1B9A-4AE7-BED0-CDF041D2D38B}" presName="Name1" presStyleCnt="0"/>
      <dgm:spPr/>
    </dgm:pt>
    <dgm:pt modelId="{85CC2192-DAE6-4018-9C05-826CC096804D}" type="pres">
      <dgm:prSet presAssocID="{35035322-1B9A-4AE7-BED0-CDF041D2D38B}" presName="cycle" presStyleCnt="0"/>
      <dgm:spPr/>
    </dgm:pt>
    <dgm:pt modelId="{31E7FA1F-380F-4604-AB6E-71E05D85D5DE}" type="pres">
      <dgm:prSet presAssocID="{35035322-1B9A-4AE7-BED0-CDF041D2D38B}" presName="srcNode" presStyleLbl="node1" presStyleIdx="0" presStyleCnt="5"/>
      <dgm:spPr/>
    </dgm:pt>
    <dgm:pt modelId="{E49EBDE5-FCED-4096-8B88-98495AA1D83E}" type="pres">
      <dgm:prSet presAssocID="{35035322-1B9A-4AE7-BED0-CDF041D2D38B}" presName="conn" presStyleLbl="parChTrans1D2" presStyleIdx="0" presStyleCnt="1"/>
      <dgm:spPr/>
      <dgm:t>
        <a:bodyPr/>
        <a:lstStyle/>
        <a:p>
          <a:endParaRPr lang="fr-FR"/>
        </a:p>
      </dgm:t>
    </dgm:pt>
    <dgm:pt modelId="{47F444FA-B1AB-4638-AA55-BC41FEE1CC49}" type="pres">
      <dgm:prSet presAssocID="{35035322-1B9A-4AE7-BED0-CDF041D2D38B}" presName="extraNode" presStyleLbl="node1" presStyleIdx="0" presStyleCnt="5"/>
      <dgm:spPr/>
    </dgm:pt>
    <dgm:pt modelId="{A1F5B762-AD15-4A46-9E0A-43614BFFE10B}" type="pres">
      <dgm:prSet presAssocID="{35035322-1B9A-4AE7-BED0-CDF041D2D38B}" presName="dstNode" presStyleLbl="node1" presStyleIdx="0" presStyleCnt="5"/>
      <dgm:spPr/>
    </dgm:pt>
    <dgm:pt modelId="{0FDCCF85-62A2-4980-BA95-9D95C37A273F}" type="pres">
      <dgm:prSet presAssocID="{8EE4ABA0-3C88-4DA8-A032-97D5CD46DA7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AF064F-0B3D-46D0-B09D-0629D8C5918D}" type="pres">
      <dgm:prSet presAssocID="{8EE4ABA0-3C88-4DA8-A032-97D5CD46DA72}" presName="accent_1" presStyleCnt="0"/>
      <dgm:spPr/>
    </dgm:pt>
    <dgm:pt modelId="{214A4311-3AAF-49CC-AA46-B033173D017C}" type="pres">
      <dgm:prSet presAssocID="{8EE4ABA0-3C88-4DA8-A032-97D5CD46DA72}" presName="accentRepeatNode" presStyleLbl="solidFgAcc1" presStyleIdx="0" presStyleCnt="5"/>
      <dgm:spPr/>
    </dgm:pt>
    <dgm:pt modelId="{961CCC76-9724-4C61-8810-5F1AF2C5BD27}" type="pres">
      <dgm:prSet presAssocID="{5841B249-D4B3-437B-8C3C-FB90C469393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89D8EB-4BF3-4F54-91C3-E6AA942BB7A3}" type="pres">
      <dgm:prSet presAssocID="{5841B249-D4B3-437B-8C3C-FB90C469393E}" presName="accent_2" presStyleCnt="0"/>
      <dgm:spPr/>
    </dgm:pt>
    <dgm:pt modelId="{8B54F792-699F-4A73-A3A6-FF20E8D7CC24}" type="pres">
      <dgm:prSet presAssocID="{5841B249-D4B3-437B-8C3C-FB90C469393E}" presName="accentRepeatNode" presStyleLbl="solidFgAcc1" presStyleIdx="1" presStyleCnt="5"/>
      <dgm:spPr/>
    </dgm:pt>
    <dgm:pt modelId="{FAC29855-D3E4-4AC9-ADAF-B635357A3144}" type="pres">
      <dgm:prSet presAssocID="{054FD45F-AAEF-4F06-B584-E8472CD0B4C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ED12CE-CB28-4942-9668-63A0C4580DA2}" type="pres">
      <dgm:prSet presAssocID="{054FD45F-AAEF-4F06-B584-E8472CD0B4CA}" presName="accent_3" presStyleCnt="0"/>
      <dgm:spPr/>
    </dgm:pt>
    <dgm:pt modelId="{88559602-B158-4F4D-A599-9A5F905A4436}" type="pres">
      <dgm:prSet presAssocID="{054FD45F-AAEF-4F06-B584-E8472CD0B4CA}" presName="accentRepeatNode" presStyleLbl="solidFgAcc1" presStyleIdx="2" presStyleCnt="5"/>
      <dgm:spPr/>
    </dgm:pt>
    <dgm:pt modelId="{EA9ED74B-A806-4BD5-ACC7-58C69E846D38}" type="pres">
      <dgm:prSet presAssocID="{C308AD0A-C50C-4ACB-9346-3B2FA8CF1686}" presName="text_4" presStyleLbl="node1" presStyleIdx="3" presStyleCnt="5" custLinFactNeighborX="-819" custLinFactNeighborY="139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C05AF0-CFAA-4C7C-895C-64E4A2BC583B}" type="pres">
      <dgm:prSet presAssocID="{C308AD0A-C50C-4ACB-9346-3B2FA8CF1686}" presName="accent_4" presStyleCnt="0"/>
      <dgm:spPr/>
    </dgm:pt>
    <dgm:pt modelId="{BC314707-4D42-4B5D-95A1-A2B816BCAA40}" type="pres">
      <dgm:prSet presAssocID="{C308AD0A-C50C-4ACB-9346-3B2FA8CF1686}" presName="accentRepeatNode" presStyleLbl="solidFgAcc1" presStyleIdx="3" presStyleCnt="5"/>
      <dgm:spPr/>
    </dgm:pt>
    <dgm:pt modelId="{07502248-0AB1-4ADE-A655-3AA8741C439C}" type="pres">
      <dgm:prSet presAssocID="{EE36A92D-FD9B-4C2D-B8C4-556E55DDB03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C9FD0A-FB3D-437F-9C11-3B040C4C9B67}" type="pres">
      <dgm:prSet presAssocID="{EE36A92D-FD9B-4C2D-B8C4-556E55DDB031}" presName="accent_5" presStyleCnt="0"/>
      <dgm:spPr/>
    </dgm:pt>
    <dgm:pt modelId="{FE2D08A0-910E-4315-AF9E-A2C5CEB32046}" type="pres">
      <dgm:prSet presAssocID="{EE36A92D-FD9B-4C2D-B8C4-556E55DDB031}" presName="accentRepeatNode" presStyleLbl="solidFgAcc1" presStyleIdx="4" presStyleCnt="5"/>
      <dgm:spPr/>
    </dgm:pt>
  </dgm:ptLst>
  <dgm:cxnLst>
    <dgm:cxn modelId="{728CDA0E-D56C-4AE7-A148-804E3E06D578}" type="presOf" srcId="{EE36A92D-FD9B-4C2D-B8C4-556E55DDB031}" destId="{07502248-0AB1-4ADE-A655-3AA8741C439C}" srcOrd="0" destOrd="0" presId="urn:microsoft.com/office/officeart/2008/layout/VerticalCurvedList"/>
    <dgm:cxn modelId="{B14E916E-B8EA-45F6-BF8D-F6444BF9B511}" type="presOf" srcId="{C308AD0A-C50C-4ACB-9346-3B2FA8CF1686}" destId="{EA9ED74B-A806-4BD5-ACC7-58C69E846D38}" srcOrd="0" destOrd="0" presId="urn:microsoft.com/office/officeart/2008/layout/VerticalCurvedList"/>
    <dgm:cxn modelId="{E210A30D-2C7D-4B42-8C81-C033272F990F}" type="presOf" srcId="{5841B249-D4B3-437B-8C3C-FB90C469393E}" destId="{961CCC76-9724-4C61-8810-5F1AF2C5BD27}" srcOrd="0" destOrd="0" presId="urn:microsoft.com/office/officeart/2008/layout/VerticalCurvedList"/>
    <dgm:cxn modelId="{757A84D2-729B-42EB-89A3-E9836598DD8C}" type="presOf" srcId="{054FD45F-AAEF-4F06-B584-E8472CD0B4CA}" destId="{FAC29855-D3E4-4AC9-ADAF-B635357A3144}" srcOrd="0" destOrd="0" presId="urn:microsoft.com/office/officeart/2008/layout/VerticalCurvedList"/>
    <dgm:cxn modelId="{AB94B5A3-02FE-488C-9091-3695EBDCAFB9}" srcId="{35035322-1B9A-4AE7-BED0-CDF041D2D38B}" destId="{5841B249-D4B3-437B-8C3C-FB90C469393E}" srcOrd="1" destOrd="0" parTransId="{AF68EA88-951C-4D2E-A7B3-999F6863BEEE}" sibTransId="{E26E3D39-9470-46A0-8241-C51B4968948C}"/>
    <dgm:cxn modelId="{D386A524-D94A-4608-B09B-75CCB6A7A891}" srcId="{35035322-1B9A-4AE7-BED0-CDF041D2D38B}" destId="{054FD45F-AAEF-4F06-B584-E8472CD0B4CA}" srcOrd="2" destOrd="0" parTransId="{839C19D2-C8F6-4ABE-8133-435B98190D2A}" sibTransId="{655A1BEB-43BB-4DCC-91D3-ADC3317A67B3}"/>
    <dgm:cxn modelId="{2C569BA6-1CDE-4158-8E13-FD2AF967C579}" srcId="{35035322-1B9A-4AE7-BED0-CDF041D2D38B}" destId="{EE36A92D-FD9B-4C2D-B8C4-556E55DDB031}" srcOrd="4" destOrd="0" parTransId="{676C9A3F-C782-4707-990E-E77A98B83185}" sibTransId="{26C0F235-2849-4E5F-801A-C89CE568F3F0}"/>
    <dgm:cxn modelId="{22BDAC0A-E430-4DCF-9B26-A2A15ABF377E}" type="presOf" srcId="{8EE4ABA0-3C88-4DA8-A032-97D5CD46DA72}" destId="{0FDCCF85-62A2-4980-BA95-9D95C37A273F}" srcOrd="0" destOrd="0" presId="urn:microsoft.com/office/officeart/2008/layout/VerticalCurvedList"/>
    <dgm:cxn modelId="{FA5560F2-2E68-4176-AF70-77E0AB055166}" type="presOf" srcId="{35035322-1B9A-4AE7-BED0-CDF041D2D38B}" destId="{A9575E92-8301-4C23-BE01-4B1D12057CFC}" srcOrd="0" destOrd="0" presId="urn:microsoft.com/office/officeart/2008/layout/VerticalCurvedList"/>
    <dgm:cxn modelId="{39392723-8C55-4D2B-AC08-73D6DEE4BEF1}" srcId="{35035322-1B9A-4AE7-BED0-CDF041D2D38B}" destId="{8EE4ABA0-3C88-4DA8-A032-97D5CD46DA72}" srcOrd="0" destOrd="0" parTransId="{2323DB3A-2A38-40B9-BEE5-F8901A05DBB2}" sibTransId="{D6A7626E-3A7E-4CC0-82D9-24FDE4064C68}"/>
    <dgm:cxn modelId="{F77ECA41-F912-45C4-820B-F43DB7DC5431}" type="presOf" srcId="{D6A7626E-3A7E-4CC0-82D9-24FDE4064C68}" destId="{E49EBDE5-FCED-4096-8B88-98495AA1D83E}" srcOrd="0" destOrd="0" presId="urn:microsoft.com/office/officeart/2008/layout/VerticalCurvedList"/>
    <dgm:cxn modelId="{CD23E20E-8B49-4472-83A6-B2E89FF55364}" srcId="{35035322-1B9A-4AE7-BED0-CDF041D2D38B}" destId="{C308AD0A-C50C-4ACB-9346-3B2FA8CF1686}" srcOrd="3" destOrd="0" parTransId="{F4451F45-6CA3-46BC-922E-5F133E23F76D}" sibTransId="{A8D6046B-6541-471F-AF5C-39950C991102}"/>
    <dgm:cxn modelId="{3A465869-C39B-4415-8291-E10E28C40158}" type="presParOf" srcId="{A9575E92-8301-4C23-BE01-4B1D12057CFC}" destId="{A8AC41A4-A8CD-4C26-810F-A7E9702EE48A}" srcOrd="0" destOrd="0" presId="urn:microsoft.com/office/officeart/2008/layout/VerticalCurvedList"/>
    <dgm:cxn modelId="{EA03F719-A70E-4FA7-AA1E-F81028C1EF40}" type="presParOf" srcId="{A8AC41A4-A8CD-4C26-810F-A7E9702EE48A}" destId="{85CC2192-DAE6-4018-9C05-826CC096804D}" srcOrd="0" destOrd="0" presId="urn:microsoft.com/office/officeart/2008/layout/VerticalCurvedList"/>
    <dgm:cxn modelId="{635EF210-937C-4047-B6C8-52F7AF37BA3B}" type="presParOf" srcId="{85CC2192-DAE6-4018-9C05-826CC096804D}" destId="{31E7FA1F-380F-4604-AB6E-71E05D85D5DE}" srcOrd="0" destOrd="0" presId="urn:microsoft.com/office/officeart/2008/layout/VerticalCurvedList"/>
    <dgm:cxn modelId="{AB0CD3A8-65B3-4636-81D2-21C8EFC15FA3}" type="presParOf" srcId="{85CC2192-DAE6-4018-9C05-826CC096804D}" destId="{E49EBDE5-FCED-4096-8B88-98495AA1D83E}" srcOrd="1" destOrd="0" presId="urn:microsoft.com/office/officeart/2008/layout/VerticalCurvedList"/>
    <dgm:cxn modelId="{53684252-FE50-4E4C-A94A-6BB817EA92AE}" type="presParOf" srcId="{85CC2192-DAE6-4018-9C05-826CC096804D}" destId="{47F444FA-B1AB-4638-AA55-BC41FEE1CC49}" srcOrd="2" destOrd="0" presId="urn:microsoft.com/office/officeart/2008/layout/VerticalCurvedList"/>
    <dgm:cxn modelId="{E021AE62-CFCA-476F-968B-6F54A8C28AFA}" type="presParOf" srcId="{85CC2192-DAE6-4018-9C05-826CC096804D}" destId="{A1F5B762-AD15-4A46-9E0A-43614BFFE10B}" srcOrd="3" destOrd="0" presId="urn:microsoft.com/office/officeart/2008/layout/VerticalCurvedList"/>
    <dgm:cxn modelId="{6481813F-2641-49DF-AF0F-901C2EA2ED4A}" type="presParOf" srcId="{A8AC41A4-A8CD-4C26-810F-A7E9702EE48A}" destId="{0FDCCF85-62A2-4980-BA95-9D95C37A273F}" srcOrd="1" destOrd="0" presId="urn:microsoft.com/office/officeart/2008/layout/VerticalCurvedList"/>
    <dgm:cxn modelId="{53C56D7B-EF14-4268-B753-2B8A5F9EC129}" type="presParOf" srcId="{A8AC41A4-A8CD-4C26-810F-A7E9702EE48A}" destId="{0CAF064F-0B3D-46D0-B09D-0629D8C5918D}" srcOrd="2" destOrd="0" presId="urn:microsoft.com/office/officeart/2008/layout/VerticalCurvedList"/>
    <dgm:cxn modelId="{7FCE3267-E642-4E84-A4BE-C44CFE7A82EE}" type="presParOf" srcId="{0CAF064F-0B3D-46D0-B09D-0629D8C5918D}" destId="{214A4311-3AAF-49CC-AA46-B033173D017C}" srcOrd="0" destOrd="0" presId="urn:microsoft.com/office/officeart/2008/layout/VerticalCurvedList"/>
    <dgm:cxn modelId="{6746E9E3-D52C-4A07-AD08-BD05757BDF02}" type="presParOf" srcId="{A8AC41A4-A8CD-4C26-810F-A7E9702EE48A}" destId="{961CCC76-9724-4C61-8810-5F1AF2C5BD27}" srcOrd="3" destOrd="0" presId="urn:microsoft.com/office/officeart/2008/layout/VerticalCurvedList"/>
    <dgm:cxn modelId="{7535D83E-01FF-43A7-AE99-E499038821F6}" type="presParOf" srcId="{A8AC41A4-A8CD-4C26-810F-A7E9702EE48A}" destId="{D789D8EB-4BF3-4F54-91C3-E6AA942BB7A3}" srcOrd="4" destOrd="0" presId="urn:microsoft.com/office/officeart/2008/layout/VerticalCurvedList"/>
    <dgm:cxn modelId="{D9A14DAA-A565-4738-8D9B-88E876F46F88}" type="presParOf" srcId="{D789D8EB-4BF3-4F54-91C3-E6AA942BB7A3}" destId="{8B54F792-699F-4A73-A3A6-FF20E8D7CC24}" srcOrd="0" destOrd="0" presId="urn:microsoft.com/office/officeart/2008/layout/VerticalCurvedList"/>
    <dgm:cxn modelId="{45DCB870-5485-468A-ABA3-737927737FEB}" type="presParOf" srcId="{A8AC41A4-A8CD-4C26-810F-A7E9702EE48A}" destId="{FAC29855-D3E4-4AC9-ADAF-B635357A3144}" srcOrd="5" destOrd="0" presId="urn:microsoft.com/office/officeart/2008/layout/VerticalCurvedList"/>
    <dgm:cxn modelId="{AC52CE08-4834-45BA-A49D-4F19EF3B37F3}" type="presParOf" srcId="{A8AC41A4-A8CD-4C26-810F-A7E9702EE48A}" destId="{2FED12CE-CB28-4942-9668-63A0C4580DA2}" srcOrd="6" destOrd="0" presId="urn:microsoft.com/office/officeart/2008/layout/VerticalCurvedList"/>
    <dgm:cxn modelId="{11380784-DE15-41DB-8144-404F1586E886}" type="presParOf" srcId="{2FED12CE-CB28-4942-9668-63A0C4580DA2}" destId="{88559602-B158-4F4D-A599-9A5F905A4436}" srcOrd="0" destOrd="0" presId="urn:microsoft.com/office/officeart/2008/layout/VerticalCurvedList"/>
    <dgm:cxn modelId="{522246A5-06D8-474B-9FDF-BD1AB5BCE871}" type="presParOf" srcId="{A8AC41A4-A8CD-4C26-810F-A7E9702EE48A}" destId="{EA9ED74B-A806-4BD5-ACC7-58C69E846D38}" srcOrd="7" destOrd="0" presId="urn:microsoft.com/office/officeart/2008/layout/VerticalCurvedList"/>
    <dgm:cxn modelId="{A8E728FA-82DB-46C7-9714-8EC4E056E194}" type="presParOf" srcId="{A8AC41A4-A8CD-4C26-810F-A7E9702EE48A}" destId="{24C05AF0-CFAA-4C7C-895C-64E4A2BC583B}" srcOrd="8" destOrd="0" presId="urn:microsoft.com/office/officeart/2008/layout/VerticalCurvedList"/>
    <dgm:cxn modelId="{E0C2FB66-49EC-4206-B4DF-A9B94D636074}" type="presParOf" srcId="{24C05AF0-CFAA-4C7C-895C-64E4A2BC583B}" destId="{BC314707-4D42-4B5D-95A1-A2B816BCAA40}" srcOrd="0" destOrd="0" presId="urn:microsoft.com/office/officeart/2008/layout/VerticalCurvedList"/>
    <dgm:cxn modelId="{825405A8-4171-45B4-9646-33F7AA620578}" type="presParOf" srcId="{A8AC41A4-A8CD-4C26-810F-A7E9702EE48A}" destId="{07502248-0AB1-4ADE-A655-3AA8741C439C}" srcOrd="9" destOrd="0" presId="urn:microsoft.com/office/officeart/2008/layout/VerticalCurvedList"/>
    <dgm:cxn modelId="{A5C465EA-E803-4DD4-9426-4572397AE7CD}" type="presParOf" srcId="{A8AC41A4-A8CD-4C26-810F-A7E9702EE48A}" destId="{CFC9FD0A-FB3D-437F-9C11-3B040C4C9B67}" srcOrd="10" destOrd="0" presId="urn:microsoft.com/office/officeart/2008/layout/VerticalCurvedList"/>
    <dgm:cxn modelId="{7E9AFEA3-2642-4FC3-AC52-0D3CC2A9EF88}" type="presParOf" srcId="{CFC9FD0A-FB3D-437F-9C11-3B040C4C9B67}" destId="{FE2D08A0-910E-4315-AF9E-A2C5CEB320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C95A2-6E80-46BD-808F-4FF104A57FFD}" type="doc">
      <dgm:prSet loTypeId="urn:microsoft.com/office/officeart/2005/8/layout/cycle6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7D5ADA1-AD54-4C1D-BFC2-936007D729A7}">
      <dgm:prSet phldrT="[Texte]"/>
      <dgm:spPr/>
      <dgm:t>
        <a:bodyPr/>
        <a:lstStyle/>
        <a:p>
          <a:r>
            <a:rPr lang="fr-FR" dirty="0" smtClean="0"/>
            <a:t>De la TV par satellite au streaming</a:t>
          </a:r>
          <a:endParaRPr lang="fr-FR" dirty="0"/>
        </a:p>
      </dgm:t>
    </dgm:pt>
    <dgm:pt modelId="{5D35D8F5-CE0A-4B7B-AA82-9B9F73F9E1C2}" type="parTrans" cxnId="{73E50F7C-6595-4BC7-8D4A-0A3F5F698E84}">
      <dgm:prSet/>
      <dgm:spPr/>
      <dgm:t>
        <a:bodyPr/>
        <a:lstStyle/>
        <a:p>
          <a:endParaRPr lang="fr-FR"/>
        </a:p>
      </dgm:t>
    </dgm:pt>
    <dgm:pt modelId="{C8F3A234-B3A4-4E51-A48E-FAFB65A52181}" type="sibTrans" cxnId="{73E50F7C-6595-4BC7-8D4A-0A3F5F698E84}">
      <dgm:prSet/>
      <dgm:spPr/>
      <dgm:t>
        <a:bodyPr/>
        <a:lstStyle/>
        <a:p>
          <a:endParaRPr lang="fr-FR"/>
        </a:p>
      </dgm:t>
    </dgm:pt>
    <dgm:pt modelId="{26C98724-DFE3-418C-909A-F2068B292A2E}">
      <dgm:prSet phldrT="[Texte]"/>
      <dgm:spPr/>
      <dgm:t>
        <a:bodyPr/>
        <a:lstStyle/>
        <a:p>
          <a:r>
            <a:rPr lang="fr-FR" dirty="0" smtClean="0"/>
            <a:t>Prix du lancement en chute libre</a:t>
          </a:r>
          <a:endParaRPr lang="fr-FR" dirty="0"/>
        </a:p>
      </dgm:t>
    </dgm:pt>
    <dgm:pt modelId="{67641AA8-54A1-4E82-B392-F70D2957EE90}" type="parTrans" cxnId="{E160E06C-6F84-4569-96C4-95A17E3F5DD4}">
      <dgm:prSet/>
      <dgm:spPr/>
      <dgm:t>
        <a:bodyPr/>
        <a:lstStyle/>
        <a:p>
          <a:endParaRPr lang="fr-FR"/>
        </a:p>
      </dgm:t>
    </dgm:pt>
    <dgm:pt modelId="{FD908365-6684-4737-BA66-6628A33A8A63}" type="sibTrans" cxnId="{E160E06C-6F84-4569-96C4-95A17E3F5DD4}">
      <dgm:prSet/>
      <dgm:spPr/>
      <dgm:t>
        <a:bodyPr/>
        <a:lstStyle/>
        <a:p>
          <a:endParaRPr lang="fr-FR"/>
        </a:p>
      </dgm:t>
    </dgm:pt>
    <dgm:pt modelId="{A066D66E-F58B-4620-A3F8-B697A733B405}">
      <dgm:prSet phldrT="[Texte]"/>
      <dgm:spPr/>
      <dgm:t>
        <a:bodyPr/>
        <a:lstStyle/>
        <a:p>
          <a:r>
            <a:rPr lang="fr-FR" dirty="0" smtClean="0"/>
            <a:t>Nouveaux acteurs </a:t>
          </a:r>
          <a:r>
            <a:rPr lang="fr-FR" dirty="0" err="1" smtClean="0"/>
            <a:t>verticalisés</a:t>
          </a:r>
          <a:endParaRPr lang="fr-FR" dirty="0"/>
        </a:p>
      </dgm:t>
    </dgm:pt>
    <dgm:pt modelId="{FC11B4B9-046A-44D4-9F0A-75857DD1199D}" type="parTrans" cxnId="{BEB1A25D-08D1-4054-B832-92730AF7EEB2}">
      <dgm:prSet/>
      <dgm:spPr/>
      <dgm:t>
        <a:bodyPr/>
        <a:lstStyle/>
        <a:p>
          <a:endParaRPr lang="fr-FR"/>
        </a:p>
      </dgm:t>
    </dgm:pt>
    <dgm:pt modelId="{81331FA1-14D9-4BD1-AF8B-6C9B9BD16D96}" type="sibTrans" cxnId="{BEB1A25D-08D1-4054-B832-92730AF7EEB2}">
      <dgm:prSet/>
      <dgm:spPr/>
      <dgm:t>
        <a:bodyPr/>
        <a:lstStyle/>
        <a:p>
          <a:endParaRPr lang="fr-FR"/>
        </a:p>
      </dgm:t>
    </dgm:pt>
    <dgm:pt modelId="{4819DE6D-653B-431F-B9DA-A675E3F6168E}">
      <dgm:prSet phldrT="[Texte]"/>
      <dgm:spPr/>
      <dgm:t>
        <a:bodyPr/>
        <a:lstStyle/>
        <a:p>
          <a:r>
            <a:rPr lang="fr-FR" dirty="0" smtClean="0"/>
            <a:t>Cycles technologiques  raccourcis</a:t>
          </a:r>
          <a:endParaRPr lang="fr-FR" dirty="0"/>
        </a:p>
      </dgm:t>
    </dgm:pt>
    <dgm:pt modelId="{97E9D9D9-DF6A-4C7A-8B24-1DDD6411BE80}" type="parTrans" cxnId="{A3BFE92D-E236-4ECF-B5C9-20C6CF398DE8}">
      <dgm:prSet/>
      <dgm:spPr/>
      <dgm:t>
        <a:bodyPr/>
        <a:lstStyle/>
        <a:p>
          <a:endParaRPr lang="fr-FR"/>
        </a:p>
      </dgm:t>
    </dgm:pt>
    <dgm:pt modelId="{47D94611-0DBA-471F-A225-B000DED85CF3}" type="sibTrans" cxnId="{A3BFE92D-E236-4ECF-B5C9-20C6CF398DE8}">
      <dgm:prSet/>
      <dgm:spPr/>
      <dgm:t>
        <a:bodyPr/>
        <a:lstStyle/>
        <a:p>
          <a:endParaRPr lang="fr-FR"/>
        </a:p>
      </dgm:t>
    </dgm:pt>
    <dgm:pt modelId="{D613EA2D-9855-483B-808E-2501FAA6975A}">
      <dgm:prSet phldrT="[Texte]"/>
      <dgm:spPr/>
      <dgm:t>
        <a:bodyPr/>
        <a:lstStyle/>
        <a:p>
          <a:r>
            <a:rPr lang="fr-FR" dirty="0" smtClean="0"/>
            <a:t>Soutien US à des niveaux jamais atteints</a:t>
          </a:r>
          <a:endParaRPr lang="fr-FR" dirty="0"/>
        </a:p>
      </dgm:t>
    </dgm:pt>
    <dgm:pt modelId="{4B824BCD-BA1C-4BCC-B45B-D94016827669}" type="parTrans" cxnId="{19ABE060-8114-4A91-A026-80C1E3CC63AF}">
      <dgm:prSet/>
      <dgm:spPr/>
      <dgm:t>
        <a:bodyPr/>
        <a:lstStyle/>
        <a:p>
          <a:endParaRPr lang="fr-FR"/>
        </a:p>
      </dgm:t>
    </dgm:pt>
    <dgm:pt modelId="{70340508-17E3-43DD-944F-3FFFFEDC928B}" type="sibTrans" cxnId="{19ABE060-8114-4A91-A026-80C1E3CC63AF}">
      <dgm:prSet/>
      <dgm:spPr/>
      <dgm:t>
        <a:bodyPr/>
        <a:lstStyle/>
        <a:p>
          <a:endParaRPr lang="fr-FR"/>
        </a:p>
      </dgm:t>
    </dgm:pt>
    <dgm:pt modelId="{6A02D4B4-5BAA-4C94-8D6B-3607F58BFEA0}">
      <dgm:prSet phldrT="[Texte]"/>
      <dgm:spPr/>
      <dgm:t>
        <a:bodyPr/>
        <a:lstStyle/>
        <a:p>
          <a:r>
            <a:rPr lang="fr-FR" dirty="0" smtClean="0"/>
            <a:t>Introduction techno terrestres</a:t>
          </a:r>
          <a:endParaRPr lang="fr-FR" dirty="0"/>
        </a:p>
      </dgm:t>
    </dgm:pt>
    <dgm:pt modelId="{4D612134-B095-4447-9CE9-E2521C43C82A}" type="parTrans" cxnId="{A4F6F8BC-5B1E-40F2-B75C-5C2DE498EE60}">
      <dgm:prSet/>
      <dgm:spPr/>
      <dgm:t>
        <a:bodyPr/>
        <a:lstStyle/>
        <a:p>
          <a:endParaRPr lang="fr-FR"/>
        </a:p>
      </dgm:t>
    </dgm:pt>
    <dgm:pt modelId="{A4652AC2-2F74-4A1B-9E55-3AD64422E6E4}" type="sibTrans" cxnId="{A4F6F8BC-5B1E-40F2-B75C-5C2DE498EE60}">
      <dgm:prSet/>
      <dgm:spPr/>
      <dgm:t>
        <a:bodyPr/>
        <a:lstStyle/>
        <a:p>
          <a:endParaRPr lang="fr-FR"/>
        </a:p>
      </dgm:t>
    </dgm:pt>
    <dgm:pt modelId="{BF4DC5BB-14FC-44C8-93DF-AACB92735F3B}" type="pres">
      <dgm:prSet presAssocID="{09EC95A2-6E80-46BD-808F-4FF104A57FF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72F2E29-EAE8-4326-96C6-2299384617D8}" type="pres">
      <dgm:prSet presAssocID="{97D5ADA1-AD54-4C1D-BFC2-936007D729A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79C83B-519E-43A8-A9DB-8ABD7E11B843}" type="pres">
      <dgm:prSet presAssocID="{97D5ADA1-AD54-4C1D-BFC2-936007D729A7}" presName="spNode" presStyleCnt="0"/>
      <dgm:spPr/>
    </dgm:pt>
    <dgm:pt modelId="{DE2BF978-6FA2-4390-AD8D-394201840B65}" type="pres">
      <dgm:prSet presAssocID="{C8F3A234-B3A4-4E51-A48E-FAFB65A52181}" presName="sibTrans" presStyleLbl="sibTrans1D1" presStyleIdx="0" presStyleCnt="6"/>
      <dgm:spPr/>
      <dgm:t>
        <a:bodyPr/>
        <a:lstStyle/>
        <a:p>
          <a:endParaRPr lang="fr-FR"/>
        </a:p>
      </dgm:t>
    </dgm:pt>
    <dgm:pt modelId="{2B016BB5-5430-4FC8-9BFF-907C70B04411}" type="pres">
      <dgm:prSet presAssocID="{26C98724-DFE3-418C-909A-F2068B292A2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527874-3492-4BE2-B81C-F5FB5B19C328}" type="pres">
      <dgm:prSet presAssocID="{26C98724-DFE3-418C-909A-F2068B292A2E}" presName="spNode" presStyleCnt="0"/>
      <dgm:spPr/>
    </dgm:pt>
    <dgm:pt modelId="{4DF3682D-5235-4861-AE88-19FD382E4F80}" type="pres">
      <dgm:prSet presAssocID="{FD908365-6684-4737-BA66-6628A33A8A63}" presName="sibTrans" presStyleLbl="sibTrans1D1" presStyleIdx="1" presStyleCnt="6"/>
      <dgm:spPr/>
      <dgm:t>
        <a:bodyPr/>
        <a:lstStyle/>
        <a:p>
          <a:endParaRPr lang="fr-FR"/>
        </a:p>
      </dgm:t>
    </dgm:pt>
    <dgm:pt modelId="{A429DB38-CAFB-4263-9870-8B13C4AFC88C}" type="pres">
      <dgm:prSet presAssocID="{A066D66E-F58B-4620-A3F8-B697A733B4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B19CF9-7C5D-46DA-B657-B139D89C1AFB}" type="pres">
      <dgm:prSet presAssocID="{A066D66E-F58B-4620-A3F8-B697A733B405}" presName="spNode" presStyleCnt="0"/>
      <dgm:spPr/>
    </dgm:pt>
    <dgm:pt modelId="{C673D1B8-F0B9-42CA-896D-3C3FB6D5F480}" type="pres">
      <dgm:prSet presAssocID="{81331FA1-14D9-4BD1-AF8B-6C9B9BD16D96}" presName="sibTrans" presStyleLbl="sibTrans1D1" presStyleIdx="2" presStyleCnt="6"/>
      <dgm:spPr/>
      <dgm:t>
        <a:bodyPr/>
        <a:lstStyle/>
        <a:p>
          <a:endParaRPr lang="fr-FR"/>
        </a:p>
      </dgm:t>
    </dgm:pt>
    <dgm:pt modelId="{C5D18A64-FAEC-4F5F-9959-650B6D9E96ED}" type="pres">
      <dgm:prSet presAssocID="{6A02D4B4-5BAA-4C94-8D6B-3607F58BFEA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500D35-D755-48CF-B302-486E48CD3678}" type="pres">
      <dgm:prSet presAssocID="{6A02D4B4-5BAA-4C94-8D6B-3607F58BFEA0}" presName="spNode" presStyleCnt="0"/>
      <dgm:spPr/>
    </dgm:pt>
    <dgm:pt modelId="{E1E0704D-3EE2-404D-AECA-541F0C837338}" type="pres">
      <dgm:prSet presAssocID="{A4652AC2-2F74-4A1B-9E55-3AD64422E6E4}" presName="sibTrans" presStyleLbl="sibTrans1D1" presStyleIdx="3" presStyleCnt="6"/>
      <dgm:spPr/>
      <dgm:t>
        <a:bodyPr/>
        <a:lstStyle/>
        <a:p>
          <a:endParaRPr lang="fr-FR"/>
        </a:p>
      </dgm:t>
    </dgm:pt>
    <dgm:pt modelId="{68657A4A-8847-4480-A55B-A87E77A9BC66}" type="pres">
      <dgm:prSet presAssocID="{4819DE6D-653B-431F-B9DA-A675E3F6168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4B2AB7-807B-45E7-A922-F9099620641A}" type="pres">
      <dgm:prSet presAssocID="{4819DE6D-653B-431F-B9DA-A675E3F6168E}" presName="spNode" presStyleCnt="0"/>
      <dgm:spPr/>
    </dgm:pt>
    <dgm:pt modelId="{700BD74F-10B7-411A-8A25-CA8205E2B65F}" type="pres">
      <dgm:prSet presAssocID="{47D94611-0DBA-471F-A225-B000DED85CF3}" presName="sibTrans" presStyleLbl="sibTrans1D1" presStyleIdx="4" presStyleCnt="6"/>
      <dgm:spPr/>
      <dgm:t>
        <a:bodyPr/>
        <a:lstStyle/>
        <a:p>
          <a:endParaRPr lang="fr-FR"/>
        </a:p>
      </dgm:t>
    </dgm:pt>
    <dgm:pt modelId="{84E57789-61A7-482A-886F-14C29654194E}" type="pres">
      <dgm:prSet presAssocID="{D613EA2D-9855-483B-808E-2501FAA6975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CEEB81-B582-478B-9BE7-E0C30494348E}" type="pres">
      <dgm:prSet presAssocID="{D613EA2D-9855-483B-808E-2501FAA6975A}" presName="spNode" presStyleCnt="0"/>
      <dgm:spPr/>
    </dgm:pt>
    <dgm:pt modelId="{A4C4C6BB-5E4D-47AD-8B4B-BA3580110ADE}" type="pres">
      <dgm:prSet presAssocID="{70340508-17E3-43DD-944F-3FFFFEDC928B}" presName="sibTrans" presStyleLbl="sibTrans1D1" presStyleIdx="5" presStyleCnt="6"/>
      <dgm:spPr/>
      <dgm:t>
        <a:bodyPr/>
        <a:lstStyle/>
        <a:p>
          <a:endParaRPr lang="fr-FR"/>
        </a:p>
      </dgm:t>
    </dgm:pt>
  </dgm:ptLst>
  <dgm:cxnLst>
    <dgm:cxn modelId="{C5DEBA1C-B9F4-4D36-B8E9-64FF3115A5FC}" type="presOf" srcId="{97D5ADA1-AD54-4C1D-BFC2-936007D729A7}" destId="{872F2E29-EAE8-4326-96C6-2299384617D8}" srcOrd="0" destOrd="0" presId="urn:microsoft.com/office/officeart/2005/8/layout/cycle6"/>
    <dgm:cxn modelId="{19ABE060-8114-4A91-A026-80C1E3CC63AF}" srcId="{09EC95A2-6E80-46BD-808F-4FF104A57FFD}" destId="{D613EA2D-9855-483B-808E-2501FAA6975A}" srcOrd="5" destOrd="0" parTransId="{4B824BCD-BA1C-4BCC-B45B-D94016827669}" sibTransId="{70340508-17E3-43DD-944F-3FFFFEDC928B}"/>
    <dgm:cxn modelId="{5D72C987-240A-41FE-9191-A2253A72FAFD}" type="presOf" srcId="{A066D66E-F58B-4620-A3F8-B697A733B405}" destId="{A429DB38-CAFB-4263-9870-8B13C4AFC88C}" srcOrd="0" destOrd="0" presId="urn:microsoft.com/office/officeart/2005/8/layout/cycle6"/>
    <dgm:cxn modelId="{5AE0D67F-99EE-4B4C-B815-68020BF75903}" type="presOf" srcId="{26C98724-DFE3-418C-909A-F2068B292A2E}" destId="{2B016BB5-5430-4FC8-9BFF-907C70B04411}" srcOrd="0" destOrd="0" presId="urn:microsoft.com/office/officeart/2005/8/layout/cycle6"/>
    <dgm:cxn modelId="{73E50F7C-6595-4BC7-8D4A-0A3F5F698E84}" srcId="{09EC95A2-6E80-46BD-808F-4FF104A57FFD}" destId="{97D5ADA1-AD54-4C1D-BFC2-936007D729A7}" srcOrd="0" destOrd="0" parTransId="{5D35D8F5-CE0A-4B7B-AA82-9B9F73F9E1C2}" sibTransId="{C8F3A234-B3A4-4E51-A48E-FAFB65A52181}"/>
    <dgm:cxn modelId="{9F7947F7-5282-426A-A53B-05B21381F5E9}" type="presOf" srcId="{A4652AC2-2F74-4A1B-9E55-3AD64422E6E4}" destId="{E1E0704D-3EE2-404D-AECA-541F0C837338}" srcOrd="0" destOrd="0" presId="urn:microsoft.com/office/officeart/2005/8/layout/cycle6"/>
    <dgm:cxn modelId="{457E4390-4942-46F9-8107-0DD1E4A3DC5E}" type="presOf" srcId="{70340508-17E3-43DD-944F-3FFFFEDC928B}" destId="{A4C4C6BB-5E4D-47AD-8B4B-BA3580110ADE}" srcOrd="0" destOrd="0" presId="urn:microsoft.com/office/officeart/2005/8/layout/cycle6"/>
    <dgm:cxn modelId="{E160E06C-6F84-4569-96C4-95A17E3F5DD4}" srcId="{09EC95A2-6E80-46BD-808F-4FF104A57FFD}" destId="{26C98724-DFE3-418C-909A-F2068B292A2E}" srcOrd="1" destOrd="0" parTransId="{67641AA8-54A1-4E82-B392-F70D2957EE90}" sibTransId="{FD908365-6684-4737-BA66-6628A33A8A63}"/>
    <dgm:cxn modelId="{A4F6F8BC-5B1E-40F2-B75C-5C2DE498EE60}" srcId="{09EC95A2-6E80-46BD-808F-4FF104A57FFD}" destId="{6A02D4B4-5BAA-4C94-8D6B-3607F58BFEA0}" srcOrd="3" destOrd="0" parTransId="{4D612134-B095-4447-9CE9-E2521C43C82A}" sibTransId="{A4652AC2-2F74-4A1B-9E55-3AD64422E6E4}"/>
    <dgm:cxn modelId="{AB4302D4-781F-4F9A-97E7-854D29B42830}" type="presOf" srcId="{C8F3A234-B3A4-4E51-A48E-FAFB65A52181}" destId="{DE2BF978-6FA2-4390-AD8D-394201840B65}" srcOrd="0" destOrd="0" presId="urn:microsoft.com/office/officeart/2005/8/layout/cycle6"/>
    <dgm:cxn modelId="{099BBA34-3047-4FFE-AAD5-A24E4637F90F}" type="presOf" srcId="{4819DE6D-653B-431F-B9DA-A675E3F6168E}" destId="{68657A4A-8847-4480-A55B-A87E77A9BC66}" srcOrd="0" destOrd="0" presId="urn:microsoft.com/office/officeart/2005/8/layout/cycle6"/>
    <dgm:cxn modelId="{3172AED4-26A0-4350-9BE8-AF6053032F5C}" type="presOf" srcId="{81331FA1-14D9-4BD1-AF8B-6C9B9BD16D96}" destId="{C673D1B8-F0B9-42CA-896D-3C3FB6D5F480}" srcOrd="0" destOrd="0" presId="urn:microsoft.com/office/officeart/2005/8/layout/cycle6"/>
    <dgm:cxn modelId="{C9793931-D063-427B-9D8A-E74C33554946}" type="presOf" srcId="{D613EA2D-9855-483B-808E-2501FAA6975A}" destId="{84E57789-61A7-482A-886F-14C29654194E}" srcOrd="0" destOrd="0" presId="urn:microsoft.com/office/officeart/2005/8/layout/cycle6"/>
    <dgm:cxn modelId="{842D8BEA-4E18-4372-9CA9-838D01BC8368}" type="presOf" srcId="{09EC95A2-6E80-46BD-808F-4FF104A57FFD}" destId="{BF4DC5BB-14FC-44C8-93DF-AACB92735F3B}" srcOrd="0" destOrd="0" presId="urn:microsoft.com/office/officeart/2005/8/layout/cycle6"/>
    <dgm:cxn modelId="{A3BFE92D-E236-4ECF-B5C9-20C6CF398DE8}" srcId="{09EC95A2-6E80-46BD-808F-4FF104A57FFD}" destId="{4819DE6D-653B-431F-B9DA-A675E3F6168E}" srcOrd="4" destOrd="0" parTransId="{97E9D9D9-DF6A-4C7A-8B24-1DDD6411BE80}" sibTransId="{47D94611-0DBA-471F-A225-B000DED85CF3}"/>
    <dgm:cxn modelId="{3C50F7FC-3B78-4B79-9755-54739853442F}" type="presOf" srcId="{6A02D4B4-5BAA-4C94-8D6B-3607F58BFEA0}" destId="{C5D18A64-FAEC-4F5F-9959-650B6D9E96ED}" srcOrd="0" destOrd="0" presId="urn:microsoft.com/office/officeart/2005/8/layout/cycle6"/>
    <dgm:cxn modelId="{BEB1A25D-08D1-4054-B832-92730AF7EEB2}" srcId="{09EC95A2-6E80-46BD-808F-4FF104A57FFD}" destId="{A066D66E-F58B-4620-A3F8-B697A733B405}" srcOrd="2" destOrd="0" parTransId="{FC11B4B9-046A-44D4-9F0A-75857DD1199D}" sibTransId="{81331FA1-14D9-4BD1-AF8B-6C9B9BD16D96}"/>
    <dgm:cxn modelId="{872E5C7E-6E3F-455C-AB34-9D41270E59C3}" type="presOf" srcId="{47D94611-0DBA-471F-A225-B000DED85CF3}" destId="{700BD74F-10B7-411A-8A25-CA8205E2B65F}" srcOrd="0" destOrd="0" presId="urn:microsoft.com/office/officeart/2005/8/layout/cycle6"/>
    <dgm:cxn modelId="{B3150C7C-3021-44AA-A8A6-2EA701BC2BC3}" type="presOf" srcId="{FD908365-6684-4737-BA66-6628A33A8A63}" destId="{4DF3682D-5235-4861-AE88-19FD382E4F80}" srcOrd="0" destOrd="0" presId="urn:microsoft.com/office/officeart/2005/8/layout/cycle6"/>
    <dgm:cxn modelId="{B4C4465F-351E-4214-9EA5-2E76F87D51B9}" type="presParOf" srcId="{BF4DC5BB-14FC-44C8-93DF-AACB92735F3B}" destId="{872F2E29-EAE8-4326-96C6-2299384617D8}" srcOrd="0" destOrd="0" presId="urn:microsoft.com/office/officeart/2005/8/layout/cycle6"/>
    <dgm:cxn modelId="{B1259481-2387-4EDB-82F3-63DFDFFEF576}" type="presParOf" srcId="{BF4DC5BB-14FC-44C8-93DF-AACB92735F3B}" destId="{F579C83B-519E-43A8-A9DB-8ABD7E11B843}" srcOrd="1" destOrd="0" presId="urn:microsoft.com/office/officeart/2005/8/layout/cycle6"/>
    <dgm:cxn modelId="{D6B374FB-BE26-4AFE-A5D8-F8DE434CA045}" type="presParOf" srcId="{BF4DC5BB-14FC-44C8-93DF-AACB92735F3B}" destId="{DE2BF978-6FA2-4390-AD8D-394201840B65}" srcOrd="2" destOrd="0" presId="urn:microsoft.com/office/officeart/2005/8/layout/cycle6"/>
    <dgm:cxn modelId="{60982064-B778-418C-AD6D-46F7E54F23C2}" type="presParOf" srcId="{BF4DC5BB-14FC-44C8-93DF-AACB92735F3B}" destId="{2B016BB5-5430-4FC8-9BFF-907C70B04411}" srcOrd="3" destOrd="0" presId="urn:microsoft.com/office/officeart/2005/8/layout/cycle6"/>
    <dgm:cxn modelId="{77B4708A-C38F-4FF4-8FF8-0C68356AEC41}" type="presParOf" srcId="{BF4DC5BB-14FC-44C8-93DF-AACB92735F3B}" destId="{40527874-3492-4BE2-B81C-F5FB5B19C328}" srcOrd="4" destOrd="0" presId="urn:microsoft.com/office/officeart/2005/8/layout/cycle6"/>
    <dgm:cxn modelId="{530CFB6F-4ECB-486A-9A28-ABFE7C3E324F}" type="presParOf" srcId="{BF4DC5BB-14FC-44C8-93DF-AACB92735F3B}" destId="{4DF3682D-5235-4861-AE88-19FD382E4F80}" srcOrd="5" destOrd="0" presId="urn:microsoft.com/office/officeart/2005/8/layout/cycle6"/>
    <dgm:cxn modelId="{B1747F40-8879-4314-AE02-D5E43FD9BA83}" type="presParOf" srcId="{BF4DC5BB-14FC-44C8-93DF-AACB92735F3B}" destId="{A429DB38-CAFB-4263-9870-8B13C4AFC88C}" srcOrd="6" destOrd="0" presId="urn:microsoft.com/office/officeart/2005/8/layout/cycle6"/>
    <dgm:cxn modelId="{E097778B-9356-4118-8EB6-DDD35796488B}" type="presParOf" srcId="{BF4DC5BB-14FC-44C8-93DF-AACB92735F3B}" destId="{ADB19CF9-7C5D-46DA-B657-B139D89C1AFB}" srcOrd="7" destOrd="0" presId="urn:microsoft.com/office/officeart/2005/8/layout/cycle6"/>
    <dgm:cxn modelId="{D5DFC121-AD73-4385-A43C-27F708BFED7D}" type="presParOf" srcId="{BF4DC5BB-14FC-44C8-93DF-AACB92735F3B}" destId="{C673D1B8-F0B9-42CA-896D-3C3FB6D5F480}" srcOrd="8" destOrd="0" presId="urn:microsoft.com/office/officeart/2005/8/layout/cycle6"/>
    <dgm:cxn modelId="{E4E8E0E9-3BD1-4B2C-B5A8-092225C46FB4}" type="presParOf" srcId="{BF4DC5BB-14FC-44C8-93DF-AACB92735F3B}" destId="{C5D18A64-FAEC-4F5F-9959-650B6D9E96ED}" srcOrd="9" destOrd="0" presId="urn:microsoft.com/office/officeart/2005/8/layout/cycle6"/>
    <dgm:cxn modelId="{60DF2A11-CCFA-4392-AC35-6237AEB03BFC}" type="presParOf" srcId="{BF4DC5BB-14FC-44C8-93DF-AACB92735F3B}" destId="{0F500D35-D755-48CF-B302-486E48CD3678}" srcOrd="10" destOrd="0" presId="urn:microsoft.com/office/officeart/2005/8/layout/cycle6"/>
    <dgm:cxn modelId="{DEB4528D-012F-43CA-9D1B-ABBDD36B84A2}" type="presParOf" srcId="{BF4DC5BB-14FC-44C8-93DF-AACB92735F3B}" destId="{E1E0704D-3EE2-404D-AECA-541F0C837338}" srcOrd="11" destOrd="0" presId="urn:microsoft.com/office/officeart/2005/8/layout/cycle6"/>
    <dgm:cxn modelId="{29383F3E-E7A2-4314-81CC-AF2328CF72C9}" type="presParOf" srcId="{BF4DC5BB-14FC-44C8-93DF-AACB92735F3B}" destId="{68657A4A-8847-4480-A55B-A87E77A9BC66}" srcOrd="12" destOrd="0" presId="urn:microsoft.com/office/officeart/2005/8/layout/cycle6"/>
    <dgm:cxn modelId="{8B844055-D867-4636-B402-9A2BAF2BA58E}" type="presParOf" srcId="{BF4DC5BB-14FC-44C8-93DF-AACB92735F3B}" destId="{134B2AB7-807B-45E7-A922-F9099620641A}" srcOrd="13" destOrd="0" presId="urn:microsoft.com/office/officeart/2005/8/layout/cycle6"/>
    <dgm:cxn modelId="{26336480-6713-45F5-B278-4FF752CD56D8}" type="presParOf" srcId="{BF4DC5BB-14FC-44C8-93DF-AACB92735F3B}" destId="{700BD74F-10B7-411A-8A25-CA8205E2B65F}" srcOrd="14" destOrd="0" presId="urn:microsoft.com/office/officeart/2005/8/layout/cycle6"/>
    <dgm:cxn modelId="{F2161EB4-D9FC-4FF4-AF0B-273B9DFB9914}" type="presParOf" srcId="{BF4DC5BB-14FC-44C8-93DF-AACB92735F3B}" destId="{84E57789-61A7-482A-886F-14C29654194E}" srcOrd="15" destOrd="0" presId="urn:microsoft.com/office/officeart/2005/8/layout/cycle6"/>
    <dgm:cxn modelId="{29892648-E53F-43E4-A06E-AC10D919408A}" type="presParOf" srcId="{BF4DC5BB-14FC-44C8-93DF-AACB92735F3B}" destId="{05CEEB81-B582-478B-9BE7-E0C30494348E}" srcOrd="16" destOrd="0" presId="urn:microsoft.com/office/officeart/2005/8/layout/cycle6"/>
    <dgm:cxn modelId="{5730C430-6031-4C33-B964-BF3104692F5F}" type="presParOf" srcId="{BF4DC5BB-14FC-44C8-93DF-AACB92735F3B}" destId="{A4C4C6BB-5E4D-47AD-8B4B-BA3580110AD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E93C97-F244-487E-9502-68F4354AE98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C8C0255-DE4E-4F98-8E69-F873659EC89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Le </a:t>
          </a:r>
          <a:r>
            <a:rPr lang="fr-FR" b="0" dirty="0">
              <a:solidFill>
                <a:schemeClr val="tx1"/>
              </a:solidFill>
            </a:rPr>
            <a:t>développement attendu des méga-constellations n’efface pas pour autant le marché des 6 puissances spatiales (77% de valeur et 34% des volumes)</a:t>
          </a:r>
        </a:p>
      </dgm:t>
    </dgm:pt>
    <dgm:pt modelId="{67F4EE39-9FE6-439F-9C4D-43C07A52ABEA}" type="parTrans" cxnId="{6B4635F4-D1DF-455E-8EA8-F467936F1C49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08FB841-9AFA-4508-846B-CCEC0745AA0B}" type="sibTrans" cxnId="{6B4635F4-D1DF-455E-8EA8-F467936F1C49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05D4319D-CB43-495F-86B8-A5308FD9566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b="0" dirty="0">
              <a:solidFill>
                <a:schemeClr val="tx1"/>
              </a:solidFill>
            </a:rPr>
            <a:t>Le marché </a:t>
          </a:r>
          <a:r>
            <a:rPr lang="fr-FR" b="0" u="sng" dirty="0">
              <a:solidFill>
                <a:schemeClr val="tx1"/>
              </a:solidFill>
            </a:rPr>
            <a:t>commercial</a:t>
          </a:r>
          <a:r>
            <a:rPr lang="fr-FR" b="0" dirty="0">
              <a:solidFill>
                <a:schemeClr val="tx1"/>
              </a:solidFill>
            </a:rPr>
            <a:t>, hors méga-constellations, reste à une portion très limitée (2% en valeur)</a:t>
          </a:r>
        </a:p>
      </dgm:t>
    </dgm:pt>
    <dgm:pt modelId="{09A13EAC-478F-4BF7-A399-D470AEFED153}" type="parTrans" cxnId="{461B1197-9D95-40A3-B0C7-701DF3D4D50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C95FCBF-1FC6-453F-825E-3E4CD45C6E26}" type="sibTrans" cxnId="{461B1197-9D95-40A3-B0C7-701DF3D4D50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1C8B5B0-4FB0-4625-B56F-4117A6131DF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b="1" i="1" dirty="0" err="1">
              <a:solidFill>
                <a:schemeClr val="tx1"/>
              </a:solidFill>
            </a:rPr>
            <a:t>Euroconsult</a:t>
          </a:r>
          <a:r>
            <a:rPr lang="fr-FR" b="1" i="1" dirty="0">
              <a:solidFill>
                <a:schemeClr val="tx1"/>
              </a:solidFill>
            </a:rPr>
            <a:t> table sur une stabilité du marché des satellites géo-télécom à horizon 2032</a:t>
          </a:r>
        </a:p>
      </dgm:t>
    </dgm:pt>
    <dgm:pt modelId="{0C8338B8-E0FB-473B-87B2-2FFE58647391}" type="parTrans" cxnId="{FE49E057-DE8D-4E55-8D02-2F5967B3F15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5AAEF16-001A-400E-AF44-C0434EB172AC}" type="sibTrans" cxnId="{FE49E057-DE8D-4E55-8D02-2F5967B3F15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32F5AF9-F0D5-4E3F-92D1-1DB9B3C78DC9}">
      <dgm:prSet/>
      <dgm:spPr>
        <a:solidFill>
          <a:srgbClr val="0070C0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Confirmation d’un marché qui croît mais qui se déplace</a:t>
          </a:r>
        </a:p>
      </dgm:t>
    </dgm:pt>
    <dgm:pt modelId="{B5CB6C20-54ED-4D18-9430-C918B35309A2}" type="parTrans" cxnId="{577D6EDE-B2A0-48EE-AA2B-9716FBDA8F75}">
      <dgm:prSet/>
      <dgm:spPr/>
      <dgm:t>
        <a:bodyPr/>
        <a:lstStyle/>
        <a:p>
          <a:endParaRPr lang="fr-FR"/>
        </a:p>
      </dgm:t>
    </dgm:pt>
    <dgm:pt modelId="{97EF8FA0-B9DD-46FB-9C55-11616C1067AA}" type="sibTrans" cxnId="{577D6EDE-B2A0-48EE-AA2B-9716FBDA8F75}">
      <dgm:prSet/>
      <dgm:spPr/>
      <dgm:t>
        <a:bodyPr/>
        <a:lstStyle/>
        <a:p>
          <a:endParaRPr lang="fr-FR"/>
        </a:p>
      </dgm:t>
    </dgm:pt>
    <dgm:pt modelId="{91017AE6-0D30-40F8-ABD0-02666437E28A}" type="pres">
      <dgm:prSet presAssocID="{39E93C97-F244-487E-9502-68F4354AE98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3CD053E1-F235-4D24-8A80-1E3312297468}" type="pres">
      <dgm:prSet presAssocID="{39E93C97-F244-487E-9502-68F4354AE984}" presName="Name1" presStyleCnt="0"/>
      <dgm:spPr/>
    </dgm:pt>
    <dgm:pt modelId="{2155A023-B65E-4803-B727-C063181811A9}" type="pres">
      <dgm:prSet presAssocID="{39E93C97-F244-487E-9502-68F4354AE984}" presName="cycle" presStyleCnt="0"/>
      <dgm:spPr/>
    </dgm:pt>
    <dgm:pt modelId="{EDD01F8F-6A82-4AEC-B2A9-4BE7514D83B7}" type="pres">
      <dgm:prSet presAssocID="{39E93C97-F244-487E-9502-68F4354AE984}" presName="srcNode" presStyleLbl="node1" presStyleIdx="0" presStyleCnt="4"/>
      <dgm:spPr/>
    </dgm:pt>
    <dgm:pt modelId="{3F187E3E-2A82-446F-B792-2DAB0C90BDA0}" type="pres">
      <dgm:prSet presAssocID="{39E93C97-F244-487E-9502-68F4354AE984}" presName="conn" presStyleLbl="parChTrans1D2" presStyleIdx="0" presStyleCnt="1"/>
      <dgm:spPr/>
      <dgm:t>
        <a:bodyPr/>
        <a:lstStyle/>
        <a:p>
          <a:endParaRPr lang="fr-FR"/>
        </a:p>
      </dgm:t>
    </dgm:pt>
    <dgm:pt modelId="{0D7136FF-98F1-4331-B494-2DFB3135FD79}" type="pres">
      <dgm:prSet presAssocID="{39E93C97-F244-487E-9502-68F4354AE984}" presName="extraNode" presStyleLbl="node1" presStyleIdx="0" presStyleCnt="4"/>
      <dgm:spPr/>
    </dgm:pt>
    <dgm:pt modelId="{48239B00-3D61-462B-AD30-9074E76AD3E5}" type="pres">
      <dgm:prSet presAssocID="{39E93C97-F244-487E-9502-68F4354AE984}" presName="dstNode" presStyleLbl="node1" presStyleIdx="0" presStyleCnt="4"/>
      <dgm:spPr/>
    </dgm:pt>
    <dgm:pt modelId="{B48F8277-1965-4159-8398-F692AB56A39F}" type="pres">
      <dgm:prSet presAssocID="{EC8C0255-DE4E-4F98-8E69-F873659EC893}" presName="text_1" presStyleLbl="node1" presStyleIdx="0" presStyleCnt="4" custLinFactNeighborX="384" custLinFactNeighborY="-46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76B821-44C4-45AB-AE93-D3F73F6022EE}" type="pres">
      <dgm:prSet presAssocID="{EC8C0255-DE4E-4F98-8E69-F873659EC893}" presName="accent_1" presStyleCnt="0"/>
      <dgm:spPr/>
    </dgm:pt>
    <dgm:pt modelId="{7B0ABD28-9216-4084-8ED4-B0372142A54E}" type="pres">
      <dgm:prSet presAssocID="{EC8C0255-DE4E-4F98-8E69-F873659EC893}" presName="accentRepeatNode" presStyleLbl="solidFgAcc1" presStyleIdx="0" presStyleCnt="4"/>
      <dgm:spPr/>
    </dgm:pt>
    <dgm:pt modelId="{F75D716D-E855-4228-9CC6-FB9C106DE6AF}" type="pres">
      <dgm:prSet presAssocID="{05D4319D-CB43-495F-86B8-A5308FD9566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B895C5-5D5B-4F2F-A21D-D2706267180E}" type="pres">
      <dgm:prSet presAssocID="{05D4319D-CB43-495F-86B8-A5308FD95666}" presName="accent_2" presStyleCnt="0"/>
      <dgm:spPr/>
    </dgm:pt>
    <dgm:pt modelId="{C76088EC-2F45-4F2A-B667-D4865463A7FD}" type="pres">
      <dgm:prSet presAssocID="{05D4319D-CB43-495F-86B8-A5308FD95666}" presName="accentRepeatNode" presStyleLbl="solidFgAcc1" presStyleIdx="1" presStyleCnt="4"/>
      <dgm:spPr/>
    </dgm:pt>
    <dgm:pt modelId="{E5244A85-0A46-4A15-9F01-8E84DD222A24}" type="pres">
      <dgm:prSet presAssocID="{E1C8B5B0-4FB0-4625-B56F-4117A6131DFE}" presName="text_3" presStyleLbl="node1" presStyleIdx="2" presStyleCnt="4" custLinFactNeighborX="-205" custLinFactNeighborY="8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673BD9-8F6C-44FF-BD62-CB1A3935CF2F}" type="pres">
      <dgm:prSet presAssocID="{E1C8B5B0-4FB0-4625-B56F-4117A6131DFE}" presName="accent_3" presStyleCnt="0"/>
      <dgm:spPr/>
    </dgm:pt>
    <dgm:pt modelId="{F2447DEC-5D5A-4A0D-976A-8181AA89704C}" type="pres">
      <dgm:prSet presAssocID="{E1C8B5B0-4FB0-4625-B56F-4117A6131DFE}" presName="accentRepeatNode" presStyleLbl="solidFgAcc1" presStyleIdx="2" presStyleCnt="4"/>
      <dgm:spPr/>
    </dgm:pt>
    <dgm:pt modelId="{CCFBF074-6042-4C5A-AC94-54B095AF3082}" type="pres">
      <dgm:prSet presAssocID="{832F5AF9-F0D5-4E3F-92D1-1DB9B3C78DC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CA19CB-6C19-40B5-92BC-143B3D9B4140}" type="pres">
      <dgm:prSet presAssocID="{832F5AF9-F0D5-4E3F-92D1-1DB9B3C78DC9}" presName="accent_4" presStyleCnt="0"/>
      <dgm:spPr/>
    </dgm:pt>
    <dgm:pt modelId="{DB519C38-6466-49FB-B3F2-F5317DC21F6B}" type="pres">
      <dgm:prSet presAssocID="{832F5AF9-F0D5-4E3F-92D1-1DB9B3C78DC9}" presName="accentRepeatNode" presStyleLbl="solidFgAcc1" presStyleIdx="3" presStyleCnt="4"/>
      <dgm:spPr/>
    </dgm:pt>
  </dgm:ptLst>
  <dgm:cxnLst>
    <dgm:cxn modelId="{07208B79-7481-4D40-8439-95977F1A6216}" type="presOf" srcId="{E1C8B5B0-4FB0-4625-B56F-4117A6131DFE}" destId="{E5244A85-0A46-4A15-9F01-8E84DD222A24}" srcOrd="0" destOrd="0" presId="urn:microsoft.com/office/officeart/2008/layout/VerticalCurvedList"/>
    <dgm:cxn modelId="{936AD0B5-96B9-43CB-A248-E559E0703E4B}" type="presOf" srcId="{39E93C97-F244-487E-9502-68F4354AE984}" destId="{91017AE6-0D30-40F8-ABD0-02666437E28A}" srcOrd="0" destOrd="0" presId="urn:microsoft.com/office/officeart/2008/layout/VerticalCurvedList"/>
    <dgm:cxn modelId="{FE49E057-DE8D-4E55-8D02-2F5967B3F157}" srcId="{39E93C97-F244-487E-9502-68F4354AE984}" destId="{E1C8B5B0-4FB0-4625-B56F-4117A6131DFE}" srcOrd="2" destOrd="0" parTransId="{0C8338B8-E0FB-473B-87B2-2FFE58647391}" sibTransId="{85AAEF16-001A-400E-AF44-C0434EB172AC}"/>
    <dgm:cxn modelId="{461B1197-9D95-40A3-B0C7-701DF3D4D501}" srcId="{39E93C97-F244-487E-9502-68F4354AE984}" destId="{05D4319D-CB43-495F-86B8-A5308FD95666}" srcOrd="1" destOrd="0" parTransId="{09A13EAC-478F-4BF7-A399-D470AEFED153}" sibTransId="{DC95FCBF-1FC6-453F-825E-3E4CD45C6E26}"/>
    <dgm:cxn modelId="{148A34F2-322B-4EA9-AC4D-21397501B400}" type="presOf" srcId="{808FB841-9AFA-4508-846B-CCEC0745AA0B}" destId="{3F187E3E-2A82-446F-B792-2DAB0C90BDA0}" srcOrd="0" destOrd="0" presId="urn:microsoft.com/office/officeart/2008/layout/VerticalCurvedList"/>
    <dgm:cxn modelId="{00B2F813-0901-435B-8E3A-A75182F129A8}" type="presOf" srcId="{832F5AF9-F0D5-4E3F-92D1-1DB9B3C78DC9}" destId="{CCFBF074-6042-4C5A-AC94-54B095AF3082}" srcOrd="0" destOrd="0" presId="urn:microsoft.com/office/officeart/2008/layout/VerticalCurvedList"/>
    <dgm:cxn modelId="{577D6EDE-B2A0-48EE-AA2B-9716FBDA8F75}" srcId="{39E93C97-F244-487E-9502-68F4354AE984}" destId="{832F5AF9-F0D5-4E3F-92D1-1DB9B3C78DC9}" srcOrd="3" destOrd="0" parTransId="{B5CB6C20-54ED-4D18-9430-C918B35309A2}" sibTransId="{97EF8FA0-B9DD-46FB-9C55-11616C1067AA}"/>
    <dgm:cxn modelId="{747CB601-5E6F-4E44-A7DC-574F073A4B07}" type="presOf" srcId="{05D4319D-CB43-495F-86B8-A5308FD95666}" destId="{F75D716D-E855-4228-9CC6-FB9C106DE6AF}" srcOrd="0" destOrd="0" presId="urn:microsoft.com/office/officeart/2008/layout/VerticalCurvedList"/>
    <dgm:cxn modelId="{47BB6589-240B-4815-A7B9-9B10E212E6FA}" type="presOf" srcId="{EC8C0255-DE4E-4F98-8E69-F873659EC893}" destId="{B48F8277-1965-4159-8398-F692AB56A39F}" srcOrd="0" destOrd="0" presId="urn:microsoft.com/office/officeart/2008/layout/VerticalCurvedList"/>
    <dgm:cxn modelId="{6B4635F4-D1DF-455E-8EA8-F467936F1C49}" srcId="{39E93C97-F244-487E-9502-68F4354AE984}" destId="{EC8C0255-DE4E-4F98-8E69-F873659EC893}" srcOrd="0" destOrd="0" parTransId="{67F4EE39-9FE6-439F-9C4D-43C07A52ABEA}" sibTransId="{808FB841-9AFA-4508-846B-CCEC0745AA0B}"/>
    <dgm:cxn modelId="{3DFE26A0-36EA-4E6A-A6FA-4B6624699039}" type="presParOf" srcId="{91017AE6-0D30-40F8-ABD0-02666437E28A}" destId="{3CD053E1-F235-4D24-8A80-1E3312297468}" srcOrd="0" destOrd="0" presId="urn:microsoft.com/office/officeart/2008/layout/VerticalCurvedList"/>
    <dgm:cxn modelId="{840A2D51-E69E-411F-AB7C-9506B55DBDD9}" type="presParOf" srcId="{3CD053E1-F235-4D24-8A80-1E3312297468}" destId="{2155A023-B65E-4803-B727-C063181811A9}" srcOrd="0" destOrd="0" presId="urn:microsoft.com/office/officeart/2008/layout/VerticalCurvedList"/>
    <dgm:cxn modelId="{783758C2-6264-411A-8926-055B5B8FC62F}" type="presParOf" srcId="{2155A023-B65E-4803-B727-C063181811A9}" destId="{EDD01F8F-6A82-4AEC-B2A9-4BE7514D83B7}" srcOrd="0" destOrd="0" presId="urn:microsoft.com/office/officeart/2008/layout/VerticalCurvedList"/>
    <dgm:cxn modelId="{B6925380-F5E9-4B0C-936D-C2A660454618}" type="presParOf" srcId="{2155A023-B65E-4803-B727-C063181811A9}" destId="{3F187E3E-2A82-446F-B792-2DAB0C90BDA0}" srcOrd="1" destOrd="0" presId="urn:microsoft.com/office/officeart/2008/layout/VerticalCurvedList"/>
    <dgm:cxn modelId="{28068C70-734A-46B9-ACFD-A0E1D1B89D44}" type="presParOf" srcId="{2155A023-B65E-4803-B727-C063181811A9}" destId="{0D7136FF-98F1-4331-B494-2DFB3135FD79}" srcOrd="2" destOrd="0" presId="urn:microsoft.com/office/officeart/2008/layout/VerticalCurvedList"/>
    <dgm:cxn modelId="{A66D99AC-D5D1-4744-B4D9-54C4BD5894FA}" type="presParOf" srcId="{2155A023-B65E-4803-B727-C063181811A9}" destId="{48239B00-3D61-462B-AD30-9074E76AD3E5}" srcOrd="3" destOrd="0" presId="urn:microsoft.com/office/officeart/2008/layout/VerticalCurvedList"/>
    <dgm:cxn modelId="{96A6691C-16E5-460B-B40C-4965530035ED}" type="presParOf" srcId="{3CD053E1-F235-4D24-8A80-1E3312297468}" destId="{B48F8277-1965-4159-8398-F692AB56A39F}" srcOrd="1" destOrd="0" presId="urn:microsoft.com/office/officeart/2008/layout/VerticalCurvedList"/>
    <dgm:cxn modelId="{8B67F64B-F57A-43D0-BEDB-EE0E937B7A5C}" type="presParOf" srcId="{3CD053E1-F235-4D24-8A80-1E3312297468}" destId="{FD76B821-44C4-45AB-AE93-D3F73F6022EE}" srcOrd="2" destOrd="0" presId="urn:microsoft.com/office/officeart/2008/layout/VerticalCurvedList"/>
    <dgm:cxn modelId="{8674BE4E-1C8D-4C24-93D8-96C238C07A5F}" type="presParOf" srcId="{FD76B821-44C4-45AB-AE93-D3F73F6022EE}" destId="{7B0ABD28-9216-4084-8ED4-B0372142A54E}" srcOrd="0" destOrd="0" presId="urn:microsoft.com/office/officeart/2008/layout/VerticalCurvedList"/>
    <dgm:cxn modelId="{2C88B8E0-E3A6-42B5-AFF0-C77609764740}" type="presParOf" srcId="{3CD053E1-F235-4D24-8A80-1E3312297468}" destId="{F75D716D-E855-4228-9CC6-FB9C106DE6AF}" srcOrd="3" destOrd="0" presId="urn:microsoft.com/office/officeart/2008/layout/VerticalCurvedList"/>
    <dgm:cxn modelId="{DBB58380-E533-47D6-876F-2AAF82EA2CC5}" type="presParOf" srcId="{3CD053E1-F235-4D24-8A80-1E3312297468}" destId="{61B895C5-5D5B-4F2F-A21D-D2706267180E}" srcOrd="4" destOrd="0" presId="urn:microsoft.com/office/officeart/2008/layout/VerticalCurvedList"/>
    <dgm:cxn modelId="{8E8D461C-48DE-48C8-BC6A-805F219F8A19}" type="presParOf" srcId="{61B895C5-5D5B-4F2F-A21D-D2706267180E}" destId="{C76088EC-2F45-4F2A-B667-D4865463A7FD}" srcOrd="0" destOrd="0" presId="urn:microsoft.com/office/officeart/2008/layout/VerticalCurvedList"/>
    <dgm:cxn modelId="{BD4E31A4-5441-4DDB-8B2C-EC25B00C5226}" type="presParOf" srcId="{3CD053E1-F235-4D24-8A80-1E3312297468}" destId="{E5244A85-0A46-4A15-9F01-8E84DD222A24}" srcOrd="5" destOrd="0" presId="urn:microsoft.com/office/officeart/2008/layout/VerticalCurvedList"/>
    <dgm:cxn modelId="{6F320B15-4EE9-4733-92C5-1F91CC65CC74}" type="presParOf" srcId="{3CD053E1-F235-4D24-8A80-1E3312297468}" destId="{A1673BD9-8F6C-44FF-BD62-CB1A3935CF2F}" srcOrd="6" destOrd="0" presId="urn:microsoft.com/office/officeart/2008/layout/VerticalCurvedList"/>
    <dgm:cxn modelId="{19D9526F-174E-4547-9E67-C637C92ACA1D}" type="presParOf" srcId="{A1673BD9-8F6C-44FF-BD62-CB1A3935CF2F}" destId="{F2447DEC-5D5A-4A0D-976A-8181AA89704C}" srcOrd="0" destOrd="0" presId="urn:microsoft.com/office/officeart/2008/layout/VerticalCurvedList"/>
    <dgm:cxn modelId="{7AAFAAD2-E496-4728-B894-CCD0B59DCE75}" type="presParOf" srcId="{3CD053E1-F235-4D24-8A80-1E3312297468}" destId="{CCFBF074-6042-4C5A-AC94-54B095AF3082}" srcOrd="7" destOrd="0" presId="urn:microsoft.com/office/officeart/2008/layout/VerticalCurvedList"/>
    <dgm:cxn modelId="{A32F9044-DFAB-476D-9DA8-9A032D87F0A1}" type="presParOf" srcId="{3CD053E1-F235-4D24-8A80-1E3312297468}" destId="{BBCA19CB-6C19-40B5-92BC-143B3D9B4140}" srcOrd="8" destOrd="0" presId="urn:microsoft.com/office/officeart/2008/layout/VerticalCurvedList"/>
    <dgm:cxn modelId="{5B791AF1-1EF9-4517-8DED-C347998C31C4}" type="presParOf" srcId="{BBCA19CB-6C19-40B5-92BC-143B3D9B4140}" destId="{DB519C38-6466-49FB-B3F2-F5317DC21F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F80C1D-7611-4002-9893-1BB7030B2F12}" type="doc">
      <dgm:prSet loTypeId="urn:microsoft.com/office/officeart/2005/8/layout/chart3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22AD13C-5483-48FA-B087-755DD19AD3E0}">
      <dgm:prSet phldrT="[Texte]"/>
      <dgm:spPr/>
      <dgm:t>
        <a:bodyPr/>
        <a:lstStyle/>
        <a:p>
          <a:r>
            <a:rPr lang="fr-FR" dirty="0" smtClean="0"/>
            <a:t>Observation</a:t>
          </a:r>
          <a:endParaRPr lang="fr-FR" dirty="0"/>
        </a:p>
      </dgm:t>
    </dgm:pt>
    <dgm:pt modelId="{F28EDF3A-0FDE-4521-83EA-05EFA58637CF}" type="parTrans" cxnId="{9C1A1F72-F48A-4335-83DD-17F45C6D2F73}">
      <dgm:prSet/>
      <dgm:spPr/>
      <dgm:t>
        <a:bodyPr/>
        <a:lstStyle/>
        <a:p>
          <a:endParaRPr lang="fr-FR"/>
        </a:p>
      </dgm:t>
    </dgm:pt>
    <dgm:pt modelId="{C22E1D18-1E2D-4090-A2A0-84936907ED30}" type="sibTrans" cxnId="{9C1A1F72-F48A-4335-83DD-17F45C6D2F73}">
      <dgm:prSet/>
      <dgm:spPr/>
      <dgm:t>
        <a:bodyPr/>
        <a:lstStyle/>
        <a:p>
          <a:endParaRPr lang="fr-FR"/>
        </a:p>
      </dgm:t>
    </dgm:pt>
    <dgm:pt modelId="{F8EFAB17-DDE6-44E6-ADAD-2EBD2B9A5776}">
      <dgm:prSet phldrT="[Texte]"/>
      <dgm:spPr/>
      <dgm:t>
        <a:bodyPr/>
        <a:lstStyle/>
        <a:p>
          <a:r>
            <a:rPr lang="fr-FR" dirty="0" smtClean="0"/>
            <a:t>Annonces de E. </a:t>
          </a:r>
          <a:r>
            <a:rPr lang="fr-FR" dirty="0" err="1" smtClean="0"/>
            <a:t>Musk</a:t>
          </a:r>
          <a:endParaRPr lang="fr-FR" dirty="0"/>
        </a:p>
      </dgm:t>
    </dgm:pt>
    <dgm:pt modelId="{6DFC3B18-0A1F-4A34-ACCD-1E807D764B09}" type="parTrans" cxnId="{DC7460D3-6F0D-426B-A5BC-2FB8E3B312FD}">
      <dgm:prSet/>
      <dgm:spPr/>
      <dgm:t>
        <a:bodyPr/>
        <a:lstStyle/>
        <a:p>
          <a:endParaRPr lang="fr-FR"/>
        </a:p>
      </dgm:t>
    </dgm:pt>
    <dgm:pt modelId="{E9889CB3-873C-4973-B130-5552FCE4D82F}" type="sibTrans" cxnId="{DC7460D3-6F0D-426B-A5BC-2FB8E3B312FD}">
      <dgm:prSet/>
      <dgm:spPr/>
      <dgm:t>
        <a:bodyPr/>
        <a:lstStyle/>
        <a:p>
          <a:endParaRPr lang="fr-FR"/>
        </a:p>
      </dgm:t>
    </dgm:pt>
    <dgm:pt modelId="{9A7B4FCB-70E1-4910-81A9-592F713575AB}">
      <dgm:prSet phldrT="[Texte]"/>
      <dgm:spPr/>
      <dgm:t>
        <a:bodyPr/>
        <a:lstStyle/>
        <a:p>
          <a:pPr algn="ctr"/>
          <a:r>
            <a:rPr lang="fr-FR" dirty="0" smtClean="0"/>
            <a:t>Navigation</a:t>
          </a:r>
          <a:endParaRPr lang="fr-FR" dirty="0"/>
        </a:p>
      </dgm:t>
    </dgm:pt>
    <dgm:pt modelId="{8E1EACD4-7343-434B-97D4-E082C2C65FAE}" type="parTrans" cxnId="{382A00B9-277C-4352-BDF6-D725797C9343}">
      <dgm:prSet/>
      <dgm:spPr/>
      <dgm:t>
        <a:bodyPr/>
        <a:lstStyle/>
        <a:p>
          <a:endParaRPr lang="fr-FR"/>
        </a:p>
      </dgm:t>
    </dgm:pt>
    <dgm:pt modelId="{59D491FF-D478-45E9-A1B6-4710592503F7}" type="sibTrans" cxnId="{382A00B9-277C-4352-BDF6-D725797C9343}">
      <dgm:prSet/>
      <dgm:spPr/>
      <dgm:t>
        <a:bodyPr/>
        <a:lstStyle/>
        <a:p>
          <a:endParaRPr lang="fr-FR"/>
        </a:p>
      </dgm:t>
    </dgm:pt>
    <dgm:pt modelId="{D2179FE0-71DD-4069-8902-44BCFDFF4AC5}">
      <dgm:prSet phldrT="[Texte]"/>
      <dgm:spPr/>
      <dgm:t>
        <a:bodyPr/>
        <a:lstStyle/>
        <a:p>
          <a:pPr algn="l"/>
          <a:r>
            <a:rPr lang="fr-FR" dirty="0" smtClean="0"/>
            <a:t>Nouvelle architecture de </a:t>
          </a:r>
          <a:r>
            <a:rPr lang="fr-FR" dirty="0" err="1" smtClean="0"/>
            <a:t>Gallileo</a:t>
          </a:r>
          <a:r>
            <a:rPr lang="fr-FR" dirty="0" smtClean="0"/>
            <a:t> permettant l’entrée de nouveaux acteurs</a:t>
          </a:r>
          <a:endParaRPr lang="fr-FR" dirty="0"/>
        </a:p>
      </dgm:t>
    </dgm:pt>
    <dgm:pt modelId="{66D34331-6C94-4CF6-85F0-2E1F122E3A75}" type="parTrans" cxnId="{D85949F3-D095-4C59-95C7-41F7D4A2FC15}">
      <dgm:prSet/>
      <dgm:spPr/>
      <dgm:t>
        <a:bodyPr/>
        <a:lstStyle/>
        <a:p>
          <a:endParaRPr lang="fr-FR"/>
        </a:p>
      </dgm:t>
    </dgm:pt>
    <dgm:pt modelId="{38D248E3-05E7-48A8-86A9-0D0DCA2947DE}" type="sibTrans" cxnId="{D85949F3-D095-4C59-95C7-41F7D4A2FC15}">
      <dgm:prSet/>
      <dgm:spPr/>
      <dgm:t>
        <a:bodyPr/>
        <a:lstStyle/>
        <a:p>
          <a:endParaRPr lang="fr-FR"/>
        </a:p>
      </dgm:t>
    </dgm:pt>
    <dgm:pt modelId="{1ECC504F-637E-410A-9619-5B945F38D081}">
      <dgm:prSet phldrT="[Texte]"/>
      <dgm:spPr/>
      <dgm:t>
        <a:bodyPr/>
        <a:lstStyle/>
        <a:p>
          <a:pPr algn="ctr"/>
          <a:r>
            <a:rPr lang="fr-FR" dirty="0" smtClean="0"/>
            <a:t>Exploration &amp; Science</a:t>
          </a:r>
          <a:endParaRPr lang="fr-FR" dirty="0"/>
        </a:p>
      </dgm:t>
    </dgm:pt>
    <dgm:pt modelId="{894BD3F8-BF1D-45D9-A479-533195E64579}" type="parTrans" cxnId="{76DDE1D9-0A85-4E2A-90A7-313B261512CE}">
      <dgm:prSet/>
      <dgm:spPr/>
      <dgm:t>
        <a:bodyPr/>
        <a:lstStyle/>
        <a:p>
          <a:endParaRPr lang="fr-FR"/>
        </a:p>
      </dgm:t>
    </dgm:pt>
    <dgm:pt modelId="{1EAF4C5E-E896-4589-BAED-E54867E0367C}" type="sibTrans" cxnId="{76DDE1D9-0A85-4E2A-90A7-313B261512CE}">
      <dgm:prSet/>
      <dgm:spPr/>
      <dgm:t>
        <a:bodyPr/>
        <a:lstStyle/>
        <a:p>
          <a:endParaRPr lang="fr-FR"/>
        </a:p>
      </dgm:t>
    </dgm:pt>
    <dgm:pt modelId="{82434E51-56A7-44D9-843B-5AFE78D1C1D2}">
      <dgm:prSet phldrT="[Texte]"/>
      <dgm:spPr/>
      <dgm:t>
        <a:bodyPr/>
        <a:lstStyle/>
        <a:p>
          <a:pPr algn="l"/>
          <a:r>
            <a:rPr lang="fr-FR" dirty="0" smtClean="0"/>
            <a:t>Tourisme spatial,</a:t>
          </a:r>
          <a:endParaRPr lang="fr-FR" dirty="0"/>
        </a:p>
      </dgm:t>
    </dgm:pt>
    <dgm:pt modelId="{6C2E899A-2BEE-4A07-A695-9F2DA18662D6}" type="parTrans" cxnId="{EDE3AF4E-C530-49CA-A6E9-11F72B9E1409}">
      <dgm:prSet/>
      <dgm:spPr/>
      <dgm:t>
        <a:bodyPr/>
        <a:lstStyle/>
        <a:p>
          <a:endParaRPr lang="fr-FR"/>
        </a:p>
      </dgm:t>
    </dgm:pt>
    <dgm:pt modelId="{3B008DAD-386C-4B99-A56E-1CA7FEF8D13C}" type="sibTrans" cxnId="{EDE3AF4E-C530-49CA-A6E9-11F72B9E1409}">
      <dgm:prSet/>
      <dgm:spPr/>
      <dgm:t>
        <a:bodyPr/>
        <a:lstStyle/>
        <a:p>
          <a:endParaRPr lang="fr-FR"/>
        </a:p>
      </dgm:t>
    </dgm:pt>
    <dgm:pt modelId="{9E4C5FA4-0D38-47B4-BE9E-A44EE0C623F1}">
      <dgm:prSet phldrT="[Texte]"/>
      <dgm:spPr/>
      <dgm:t>
        <a:bodyPr/>
        <a:lstStyle/>
        <a:p>
          <a:pPr algn="l"/>
          <a:r>
            <a:rPr lang="fr-FR" dirty="0" smtClean="0"/>
            <a:t>Conquête de la Lune</a:t>
          </a:r>
          <a:endParaRPr lang="fr-FR" dirty="0"/>
        </a:p>
      </dgm:t>
    </dgm:pt>
    <dgm:pt modelId="{FBF1BEEB-5C95-45CF-9ABD-3E42882CB5B6}" type="parTrans" cxnId="{FD74932A-0554-4A51-84EA-EEBD0E09893A}">
      <dgm:prSet/>
      <dgm:spPr/>
      <dgm:t>
        <a:bodyPr/>
        <a:lstStyle/>
        <a:p>
          <a:endParaRPr lang="fr-FR"/>
        </a:p>
      </dgm:t>
    </dgm:pt>
    <dgm:pt modelId="{BF9E5CFD-5468-4137-812E-EEF3AC960CA6}" type="sibTrans" cxnId="{FD74932A-0554-4A51-84EA-EEBD0E09893A}">
      <dgm:prSet/>
      <dgm:spPr/>
      <dgm:t>
        <a:bodyPr/>
        <a:lstStyle/>
        <a:p>
          <a:endParaRPr lang="fr-FR"/>
        </a:p>
      </dgm:t>
    </dgm:pt>
    <dgm:pt modelId="{B4823D56-54B5-4A01-BCE8-25C0886A76B7}">
      <dgm:prSet phldrT="[Texte]"/>
      <dgm:spPr/>
      <dgm:t>
        <a:bodyPr/>
        <a:lstStyle/>
        <a:p>
          <a:pPr algn="l"/>
          <a:r>
            <a:rPr lang="fr-FR" dirty="0" smtClean="0"/>
            <a:t>Conquête de Mars</a:t>
          </a:r>
          <a:endParaRPr lang="fr-FR" dirty="0"/>
        </a:p>
      </dgm:t>
    </dgm:pt>
    <dgm:pt modelId="{7CDED7FE-D7CB-489B-A5A1-D9C0F499E470}" type="parTrans" cxnId="{8BFD3440-AD99-49C4-A617-2658ACBD5FB1}">
      <dgm:prSet/>
      <dgm:spPr/>
      <dgm:t>
        <a:bodyPr/>
        <a:lstStyle/>
        <a:p>
          <a:endParaRPr lang="fr-FR"/>
        </a:p>
      </dgm:t>
    </dgm:pt>
    <dgm:pt modelId="{A711F4D6-7F59-4EB8-82BD-3B45E15591EB}" type="sibTrans" cxnId="{8BFD3440-AD99-49C4-A617-2658ACBD5FB1}">
      <dgm:prSet/>
      <dgm:spPr/>
      <dgm:t>
        <a:bodyPr/>
        <a:lstStyle/>
        <a:p>
          <a:endParaRPr lang="fr-FR"/>
        </a:p>
      </dgm:t>
    </dgm:pt>
    <dgm:pt modelId="{921A8046-8B3F-4253-8097-D14AA1268DCC}">
      <dgm:prSet phldrT="[Texte]"/>
      <dgm:spPr/>
      <dgm:t>
        <a:bodyPr/>
        <a:lstStyle/>
        <a:p>
          <a:pPr algn="l"/>
          <a:r>
            <a:rPr lang="fr-FR" dirty="0" err="1" smtClean="0"/>
            <a:t>Nanosat</a:t>
          </a:r>
          <a:endParaRPr lang="fr-FR" dirty="0"/>
        </a:p>
      </dgm:t>
    </dgm:pt>
    <dgm:pt modelId="{1D2A0AB1-F4F4-4C27-BF23-272106D899F4}" type="parTrans" cxnId="{484C31E1-EF0E-4E56-B63C-E8E9F57148F9}">
      <dgm:prSet/>
      <dgm:spPr/>
      <dgm:t>
        <a:bodyPr/>
        <a:lstStyle/>
        <a:p>
          <a:endParaRPr lang="fr-FR"/>
        </a:p>
      </dgm:t>
    </dgm:pt>
    <dgm:pt modelId="{B1BE4B95-370C-47A1-B12D-7369AF5ACA21}" type="sibTrans" cxnId="{484C31E1-EF0E-4E56-B63C-E8E9F57148F9}">
      <dgm:prSet/>
      <dgm:spPr/>
      <dgm:t>
        <a:bodyPr/>
        <a:lstStyle/>
        <a:p>
          <a:endParaRPr lang="fr-FR"/>
        </a:p>
      </dgm:t>
    </dgm:pt>
    <dgm:pt modelId="{A1B5E1C5-C376-4DC9-B977-4AB123B219B2}">
      <dgm:prSet phldrT="[Texte]"/>
      <dgm:spPr/>
      <dgm:t>
        <a:bodyPr/>
        <a:lstStyle/>
        <a:p>
          <a:r>
            <a:rPr lang="fr-FR" dirty="0" err="1" smtClean="0"/>
            <a:t>Nanosat</a:t>
          </a:r>
          <a:r>
            <a:rPr lang="fr-FR" dirty="0" smtClean="0"/>
            <a:t>/ </a:t>
          </a:r>
          <a:r>
            <a:rPr lang="fr-FR" dirty="0" err="1" smtClean="0"/>
            <a:t>microsat</a:t>
          </a:r>
          <a:r>
            <a:rPr lang="fr-FR" dirty="0" smtClean="0"/>
            <a:t> </a:t>
          </a:r>
          <a:r>
            <a:rPr lang="fr-FR" dirty="0" err="1" smtClean="0"/>
            <a:t>misision</a:t>
          </a:r>
          <a:r>
            <a:rPr lang="fr-FR" dirty="0" smtClean="0"/>
            <a:t> précise ( feux/ irrigation)</a:t>
          </a:r>
          <a:endParaRPr lang="fr-FR" dirty="0"/>
        </a:p>
      </dgm:t>
    </dgm:pt>
    <dgm:pt modelId="{64A927AF-9ED9-4A56-909F-97772916D961}" type="parTrans" cxnId="{D9388FB2-C9C7-4CEB-B583-251F29B76292}">
      <dgm:prSet/>
      <dgm:spPr/>
      <dgm:t>
        <a:bodyPr/>
        <a:lstStyle/>
        <a:p>
          <a:endParaRPr lang="fr-FR"/>
        </a:p>
      </dgm:t>
    </dgm:pt>
    <dgm:pt modelId="{CE6E41C2-ECE2-4011-B02C-B5EA14EFD64A}" type="sibTrans" cxnId="{D9388FB2-C9C7-4CEB-B583-251F29B76292}">
      <dgm:prSet/>
      <dgm:spPr/>
      <dgm:t>
        <a:bodyPr/>
        <a:lstStyle/>
        <a:p>
          <a:endParaRPr lang="fr-FR"/>
        </a:p>
      </dgm:t>
    </dgm:pt>
    <dgm:pt modelId="{537E97AA-1B7A-432B-A0CA-86F3CCEAC253}">
      <dgm:prSet phldrT="[Texte]"/>
      <dgm:spPr/>
      <dgm:t>
        <a:bodyPr/>
        <a:lstStyle/>
        <a:p>
          <a:pPr algn="l"/>
          <a:r>
            <a:rPr lang="fr-FR" dirty="0" smtClean="0"/>
            <a:t>Constellation LEOP PNT</a:t>
          </a:r>
          <a:endParaRPr lang="fr-FR" dirty="0"/>
        </a:p>
      </dgm:t>
    </dgm:pt>
    <dgm:pt modelId="{C24A57C4-2175-4504-9982-8A699D0AED35}" type="parTrans" cxnId="{C71C499D-0596-4E91-8749-C43C3AF82027}">
      <dgm:prSet/>
      <dgm:spPr/>
      <dgm:t>
        <a:bodyPr/>
        <a:lstStyle/>
        <a:p>
          <a:endParaRPr lang="fr-FR"/>
        </a:p>
      </dgm:t>
    </dgm:pt>
    <dgm:pt modelId="{81FE91A2-BF5F-43D0-A3AE-7E6212497C6C}" type="sibTrans" cxnId="{C71C499D-0596-4E91-8749-C43C3AF82027}">
      <dgm:prSet/>
      <dgm:spPr/>
      <dgm:t>
        <a:bodyPr/>
        <a:lstStyle/>
        <a:p>
          <a:endParaRPr lang="fr-FR"/>
        </a:p>
      </dgm:t>
    </dgm:pt>
    <dgm:pt modelId="{ABBCB126-939F-4897-9C88-D8AFE2404D5B}">
      <dgm:prSet phldrT="[Texte]"/>
      <dgm:spPr/>
      <dgm:t>
        <a:bodyPr/>
        <a:lstStyle/>
        <a:p>
          <a:pPr algn="l"/>
          <a:r>
            <a:rPr lang="fr-FR" dirty="0" smtClean="0"/>
            <a:t>Nouveaux services </a:t>
          </a:r>
          <a:endParaRPr lang="fr-FR" dirty="0"/>
        </a:p>
      </dgm:t>
    </dgm:pt>
    <dgm:pt modelId="{FD86344B-7A1E-4A41-A27D-266BD6D32753}" type="parTrans" cxnId="{94762E28-C171-4B5D-80D2-36BB25C42B62}">
      <dgm:prSet/>
      <dgm:spPr/>
      <dgm:t>
        <a:bodyPr/>
        <a:lstStyle/>
        <a:p>
          <a:endParaRPr lang="fr-FR"/>
        </a:p>
      </dgm:t>
    </dgm:pt>
    <dgm:pt modelId="{FF3DEC1F-7BC6-4066-A16A-28D89A22FEFB}" type="sibTrans" cxnId="{94762E28-C171-4B5D-80D2-36BB25C42B62}">
      <dgm:prSet/>
      <dgm:spPr/>
      <dgm:t>
        <a:bodyPr/>
        <a:lstStyle/>
        <a:p>
          <a:endParaRPr lang="fr-FR"/>
        </a:p>
      </dgm:t>
    </dgm:pt>
    <dgm:pt modelId="{9AF1B7E7-C908-46F1-94A3-23E494C89D07}" type="pres">
      <dgm:prSet presAssocID="{0FF80C1D-7611-4002-9893-1BB7030B2F1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67948A1-B3F7-4C6E-9F3B-3467F6B91D8F}" type="pres">
      <dgm:prSet presAssocID="{0FF80C1D-7611-4002-9893-1BB7030B2F12}" presName="wedge1" presStyleLbl="node1" presStyleIdx="0" presStyleCnt="3"/>
      <dgm:spPr/>
      <dgm:t>
        <a:bodyPr/>
        <a:lstStyle/>
        <a:p>
          <a:endParaRPr lang="fr-FR"/>
        </a:p>
      </dgm:t>
    </dgm:pt>
    <dgm:pt modelId="{EBB052B0-8D39-4432-89FF-E6D18CE167DC}" type="pres">
      <dgm:prSet presAssocID="{0FF80C1D-7611-4002-9893-1BB7030B2F1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DD52E5-82F3-4278-B265-E37CFBD3452A}" type="pres">
      <dgm:prSet presAssocID="{0FF80C1D-7611-4002-9893-1BB7030B2F12}" presName="wedge2" presStyleLbl="node1" presStyleIdx="1" presStyleCnt="3" custLinFactNeighborX="4175" custLinFactNeighborY="1512"/>
      <dgm:spPr/>
      <dgm:t>
        <a:bodyPr/>
        <a:lstStyle/>
        <a:p>
          <a:endParaRPr lang="fr-FR"/>
        </a:p>
      </dgm:t>
    </dgm:pt>
    <dgm:pt modelId="{1E0D9AE1-52C3-4071-9FFD-0C8BB34E0C4F}" type="pres">
      <dgm:prSet presAssocID="{0FF80C1D-7611-4002-9893-1BB7030B2F1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D53378-376E-445C-B304-22E43D464E3B}" type="pres">
      <dgm:prSet presAssocID="{0FF80C1D-7611-4002-9893-1BB7030B2F12}" presName="wedge3" presStyleLbl="node1" presStyleIdx="2" presStyleCnt="3" custLinFactNeighborX="2577" custLinFactNeighborY="-3024"/>
      <dgm:spPr/>
      <dgm:t>
        <a:bodyPr/>
        <a:lstStyle/>
        <a:p>
          <a:endParaRPr lang="fr-FR"/>
        </a:p>
      </dgm:t>
    </dgm:pt>
    <dgm:pt modelId="{C01E9F7D-08EE-455F-94A0-DB889D8752FE}" type="pres">
      <dgm:prSet presAssocID="{0FF80C1D-7611-4002-9893-1BB7030B2F1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6DDE1D9-0A85-4E2A-90A7-313B261512CE}" srcId="{0FF80C1D-7611-4002-9893-1BB7030B2F12}" destId="{1ECC504F-637E-410A-9619-5B945F38D081}" srcOrd="2" destOrd="0" parTransId="{894BD3F8-BF1D-45D9-A479-533195E64579}" sibTransId="{1EAF4C5E-E896-4589-BAED-E54867E0367C}"/>
    <dgm:cxn modelId="{6239835B-BE4F-4200-B568-EB0B1564439E}" type="presOf" srcId="{ABBCB126-939F-4897-9C88-D8AFE2404D5B}" destId="{E2DD52E5-82F3-4278-B265-E37CFBD3452A}" srcOrd="0" destOrd="3" presId="urn:microsoft.com/office/officeart/2005/8/layout/chart3"/>
    <dgm:cxn modelId="{05A27F11-3AED-4466-AA05-D105B487B85B}" type="presOf" srcId="{82434E51-56A7-44D9-843B-5AFE78D1C1D2}" destId="{C01E9F7D-08EE-455F-94A0-DB889D8752FE}" srcOrd="1" destOrd="1" presId="urn:microsoft.com/office/officeart/2005/8/layout/chart3"/>
    <dgm:cxn modelId="{CDF9B44F-0B1E-43A9-B284-BA1150EC559C}" type="presOf" srcId="{B4823D56-54B5-4A01-BCE8-25C0886A76B7}" destId="{B6D53378-376E-445C-B304-22E43D464E3B}" srcOrd="0" destOrd="3" presId="urn:microsoft.com/office/officeart/2005/8/layout/chart3"/>
    <dgm:cxn modelId="{382A00B9-277C-4352-BDF6-D725797C9343}" srcId="{0FF80C1D-7611-4002-9893-1BB7030B2F12}" destId="{9A7B4FCB-70E1-4910-81A9-592F713575AB}" srcOrd="1" destOrd="0" parTransId="{8E1EACD4-7343-434B-97D4-E082C2C65FAE}" sibTransId="{59D491FF-D478-45E9-A1B6-4710592503F7}"/>
    <dgm:cxn modelId="{D0073D00-A4A2-42C9-8343-D1DA73A15E60}" type="presOf" srcId="{F8EFAB17-DDE6-44E6-ADAD-2EBD2B9A5776}" destId="{F67948A1-B3F7-4C6E-9F3B-3467F6B91D8F}" srcOrd="0" destOrd="1" presId="urn:microsoft.com/office/officeart/2005/8/layout/chart3"/>
    <dgm:cxn modelId="{C71C499D-0596-4E91-8749-C43C3AF82027}" srcId="{9A7B4FCB-70E1-4910-81A9-592F713575AB}" destId="{537E97AA-1B7A-432B-A0CA-86F3CCEAC253}" srcOrd="1" destOrd="0" parTransId="{C24A57C4-2175-4504-9982-8A699D0AED35}" sibTransId="{81FE91A2-BF5F-43D0-A3AE-7E6212497C6C}"/>
    <dgm:cxn modelId="{FD74932A-0554-4A51-84EA-EEBD0E09893A}" srcId="{1ECC504F-637E-410A-9619-5B945F38D081}" destId="{9E4C5FA4-0D38-47B4-BE9E-A44EE0C623F1}" srcOrd="1" destOrd="0" parTransId="{FBF1BEEB-5C95-45CF-9ABD-3E42882CB5B6}" sibTransId="{BF9E5CFD-5468-4137-812E-EEF3AC960CA6}"/>
    <dgm:cxn modelId="{EDE3AF4E-C530-49CA-A6E9-11F72B9E1409}" srcId="{1ECC504F-637E-410A-9619-5B945F38D081}" destId="{82434E51-56A7-44D9-843B-5AFE78D1C1D2}" srcOrd="0" destOrd="0" parTransId="{6C2E899A-2BEE-4A07-A695-9F2DA18662D6}" sibTransId="{3B008DAD-386C-4B99-A56E-1CA7FEF8D13C}"/>
    <dgm:cxn modelId="{6464A25A-8983-45C5-AFAC-FA890E0DE6E4}" type="presOf" srcId="{82434E51-56A7-44D9-843B-5AFE78D1C1D2}" destId="{B6D53378-376E-445C-B304-22E43D464E3B}" srcOrd="0" destOrd="1" presId="urn:microsoft.com/office/officeart/2005/8/layout/chart3"/>
    <dgm:cxn modelId="{94762E28-C171-4B5D-80D2-36BB25C42B62}" srcId="{9A7B4FCB-70E1-4910-81A9-592F713575AB}" destId="{ABBCB126-939F-4897-9C88-D8AFE2404D5B}" srcOrd="2" destOrd="0" parTransId="{FD86344B-7A1E-4A41-A27D-266BD6D32753}" sibTransId="{FF3DEC1F-7BC6-4066-A16A-28D89A22FEFB}"/>
    <dgm:cxn modelId="{4BF2D5CB-9616-4A58-8CF0-4A0261BCBD94}" type="presOf" srcId="{9E4C5FA4-0D38-47B4-BE9E-A44EE0C623F1}" destId="{C01E9F7D-08EE-455F-94A0-DB889D8752FE}" srcOrd="1" destOrd="2" presId="urn:microsoft.com/office/officeart/2005/8/layout/chart3"/>
    <dgm:cxn modelId="{D915ECA5-D4B9-4244-95BE-12E788496728}" type="presOf" srcId="{D2179FE0-71DD-4069-8902-44BCFDFF4AC5}" destId="{E2DD52E5-82F3-4278-B265-E37CFBD3452A}" srcOrd="0" destOrd="1" presId="urn:microsoft.com/office/officeart/2005/8/layout/chart3"/>
    <dgm:cxn modelId="{56ED6899-F37B-43EA-92A0-4D7EE8B6B421}" type="presOf" srcId="{B4823D56-54B5-4A01-BCE8-25C0886A76B7}" destId="{C01E9F7D-08EE-455F-94A0-DB889D8752FE}" srcOrd="1" destOrd="3" presId="urn:microsoft.com/office/officeart/2005/8/layout/chart3"/>
    <dgm:cxn modelId="{CD4E7539-5EAB-43F9-89CA-BA4E13A9E518}" type="presOf" srcId="{F8EFAB17-DDE6-44E6-ADAD-2EBD2B9A5776}" destId="{EBB052B0-8D39-4432-89FF-E6D18CE167DC}" srcOrd="1" destOrd="1" presId="urn:microsoft.com/office/officeart/2005/8/layout/chart3"/>
    <dgm:cxn modelId="{E3812B70-1924-4FF3-9FA3-342C0F231AA9}" type="presOf" srcId="{537E97AA-1B7A-432B-A0CA-86F3CCEAC253}" destId="{E2DD52E5-82F3-4278-B265-E37CFBD3452A}" srcOrd="0" destOrd="2" presId="urn:microsoft.com/office/officeart/2005/8/layout/chart3"/>
    <dgm:cxn modelId="{FDDAA83E-35BB-495C-9633-83913F81364F}" type="presOf" srcId="{A1B5E1C5-C376-4DC9-B977-4AB123B219B2}" destId="{EBB052B0-8D39-4432-89FF-E6D18CE167DC}" srcOrd="1" destOrd="2" presId="urn:microsoft.com/office/officeart/2005/8/layout/chart3"/>
    <dgm:cxn modelId="{304D9D45-34C7-4330-A1CD-95C13B02DD1B}" type="presOf" srcId="{A1B5E1C5-C376-4DC9-B977-4AB123B219B2}" destId="{F67948A1-B3F7-4C6E-9F3B-3467F6B91D8F}" srcOrd="0" destOrd="2" presId="urn:microsoft.com/office/officeart/2005/8/layout/chart3"/>
    <dgm:cxn modelId="{1B8BA725-90DC-4AD9-8136-E8835D4AE137}" type="presOf" srcId="{9A7B4FCB-70E1-4910-81A9-592F713575AB}" destId="{E2DD52E5-82F3-4278-B265-E37CFBD3452A}" srcOrd="0" destOrd="0" presId="urn:microsoft.com/office/officeart/2005/8/layout/chart3"/>
    <dgm:cxn modelId="{EB1E2DDC-9D29-4930-9FD5-2EAD363D22B0}" type="presOf" srcId="{921A8046-8B3F-4253-8097-D14AA1268DCC}" destId="{C01E9F7D-08EE-455F-94A0-DB889D8752FE}" srcOrd="1" destOrd="4" presId="urn:microsoft.com/office/officeart/2005/8/layout/chart3"/>
    <dgm:cxn modelId="{FEA4B528-473F-4406-99A0-891D26D9CD95}" type="presOf" srcId="{1ECC504F-637E-410A-9619-5B945F38D081}" destId="{C01E9F7D-08EE-455F-94A0-DB889D8752FE}" srcOrd="1" destOrd="0" presId="urn:microsoft.com/office/officeart/2005/8/layout/chart3"/>
    <dgm:cxn modelId="{8BFD3440-AD99-49C4-A617-2658ACBD5FB1}" srcId="{1ECC504F-637E-410A-9619-5B945F38D081}" destId="{B4823D56-54B5-4A01-BCE8-25C0886A76B7}" srcOrd="2" destOrd="0" parTransId="{7CDED7FE-D7CB-489B-A5A1-D9C0F499E470}" sibTransId="{A711F4D6-7F59-4EB8-82BD-3B45E15591EB}"/>
    <dgm:cxn modelId="{1A7CA368-C724-4D44-A477-0165FBADF79B}" type="presOf" srcId="{022AD13C-5483-48FA-B087-755DD19AD3E0}" destId="{F67948A1-B3F7-4C6E-9F3B-3467F6B91D8F}" srcOrd="0" destOrd="0" presId="urn:microsoft.com/office/officeart/2005/8/layout/chart3"/>
    <dgm:cxn modelId="{4FEE9BE4-5432-48E0-A453-F7AD3C2EF691}" type="presOf" srcId="{022AD13C-5483-48FA-B087-755DD19AD3E0}" destId="{EBB052B0-8D39-4432-89FF-E6D18CE167DC}" srcOrd="1" destOrd="0" presId="urn:microsoft.com/office/officeart/2005/8/layout/chart3"/>
    <dgm:cxn modelId="{A30115C5-3398-4B80-81C6-5D9F70B6807A}" type="presOf" srcId="{921A8046-8B3F-4253-8097-D14AA1268DCC}" destId="{B6D53378-376E-445C-B304-22E43D464E3B}" srcOrd="0" destOrd="4" presId="urn:microsoft.com/office/officeart/2005/8/layout/chart3"/>
    <dgm:cxn modelId="{DC7460D3-6F0D-426B-A5BC-2FB8E3B312FD}" srcId="{022AD13C-5483-48FA-B087-755DD19AD3E0}" destId="{F8EFAB17-DDE6-44E6-ADAD-2EBD2B9A5776}" srcOrd="0" destOrd="0" parTransId="{6DFC3B18-0A1F-4A34-ACCD-1E807D764B09}" sibTransId="{E9889CB3-873C-4973-B130-5552FCE4D82F}"/>
    <dgm:cxn modelId="{59E9EFAE-0230-4F04-A839-019A0EC85236}" type="presOf" srcId="{9E4C5FA4-0D38-47B4-BE9E-A44EE0C623F1}" destId="{B6D53378-376E-445C-B304-22E43D464E3B}" srcOrd="0" destOrd="2" presId="urn:microsoft.com/office/officeart/2005/8/layout/chart3"/>
    <dgm:cxn modelId="{D9388FB2-C9C7-4CEB-B583-251F29B76292}" srcId="{022AD13C-5483-48FA-B087-755DD19AD3E0}" destId="{A1B5E1C5-C376-4DC9-B977-4AB123B219B2}" srcOrd="1" destOrd="0" parTransId="{64A927AF-9ED9-4A56-909F-97772916D961}" sibTransId="{CE6E41C2-ECE2-4011-B02C-B5EA14EFD64A}"/>
    <dgm:cxn modelId="{AFF77AF7-1936-41B8-B026-C63E847A11B7}" type="presOf" srcId="{9A7B4FCB-70E1-4910-81A9-592F713575AB}" destId="{1E0D9AE1-52C3-4071-9FFD-0C8BB34E0C4F}" srcOrd="1" destOrd="0" presId="urn:microsoft.com/office/officeart/2005/8/layout/chart3"/>
    <dgm:cxn modelId="{8088051F-F709-425D-8D2F-4EC36D6FC3D0}" type="presOf" srcId="{D2179FE0-71DD-4069-8902-44BCFDFF4AC5}" destId="{1E0D9AE1-52C3-4071-9FFD-0C8BB34E0C4F}" srcOrd="1" destOrd="1" presId="urn:microsoft.com/office/officeart/2005/8/layout/chart3"/>
    <dgm:cxn modelId="{056018E0-92BB-4184-9C07-55E3428B81E0}" type="presOf" srcId="{1ECC504F-637E-410A-9619-5B945F38D081}" destId="{B6D53378-376E-445C-B304-22E43D464E3B}" srcOrd="0" destOrd="0" presId="urn:microsoft.com/office/officeart/2005/8/layout/chart3"/>
    <dgm:cxn modelId="{D85949F3-D095-4C59-95C7-41F7D4A2FC15}" srcId="{9A7B4FCB-70E1-4910-81A9-592F713575AB}" destId="{D2179FE0-71DD-4069-8902-44BCFDFF4AC5}" srcOrd="0" destOrd="0" parTransId="{66D34331-6C94-4CF6-85F0-2E1F122E3A75}" sibTransId="{38D248E3-05E7-48A8-86A9-0D0DCA2947DE}"/>
    <dgm:cxn modelId="{484C31E1-EF0E-4E56-B63C-E8E9F57148F9}" srcId="{1ECC504F-637E-410A-9619-5B945F38D081}" destId="{921A8046-8B3F-4253-8097-D14AA1268DCC}" srcOrd="3" destOrd="0" parTransId="{1D2A0AB1-F4F4-4C27-BF23-272106D899F4}" sibTransId="{B1BE4B95-370C-47A1-B12D-7369AF5ACA21}"/>
    <dgm:cxn modelId="{2261C914-B586-4434-87E5-1711318660EA}" type="presOf" srcId="{0FF80C1D-7611-4002-9893-1BB7030B2F12}" destId="{9AF1B7E7-C908-46F1-94A3-23E494C89D07}" srcOrd="0" destOrd="0" presId="urn:microsoft.com/office/officeart/2005/8/layout/chart3"/>
    <dgm:cxn modelId="{3BFBDDE8-FD39-4DE8-B845-93CB85BCDD1B}" type="presOf" srcId="{ABBCB126-939F-4897-9C88-D8AFE2404D5B}" destId="{1E0D9AE1-52C3-4071-9FFD-0C8BB34E0C4F}" srcOrd="1" destOrd="3" presId="urn:microsoft.com/office/officeart/2005/8/layout/chart3"/>
    <dgm:cxn modelId="{9C1A1F72-F48A-4335-83DD-17F45C6D2F73}" srcId="{0FF80C1D-7611-4002-9893-1BB7030B2F12}" destId="{022AD13C-5483-48FA-B087-755DD19AD3E0}" srcOrd="0" destOrd="0" parTransId="{F28EDF3A-0FDE-4521-83EA-05EFA58637CF}" sibTransId="{C22E1D18-1E2D-4090-A2A0-84936907ED30}"/>
    <dgm:cxn modelId="{04351B4F-4073-4A9E-8BF6-15B912228F88}" type="presOf" srcId="{537E97AA-1B7A-432B-A0CA-86F3CCEAC253}" destId="{1E0D9AE1-52C3-4071-9FFD-0C8BB34E0C4F}" srcOrd="1" destOrd="2" presId="urn:microsoft.com/office/officeart/2005/8/layout/chart3"/>
    <dgm:cxn modelId="{EFCD0ABF-D747-4AC9-88E4-49D275B8AD80}" type="presParOf" srcId="{9AF1B7E7-C908-46F1-94A3-23E494C89D07}" destId="{F67948A1-B3F7-4C6E-9F3B-3467F6B91D8F}" srcOrd="0" destOrd="0" presId="urn:microsoft.com/office/officeart/2005/8/layout/chart3"/>
    <dgm:cxn modelId="{47CA6043-A297-486F-BC50-27BEE05DFABD}" type="presParOf" srcId="{9AF1B7E7-C908-46F1-94A3-23E494C89D07}" destId="{EBB052B0-8D39-4432-89FF-E6D18CE167DC}" srcOrd="1" destOrd="0" presId="urn:microsoft.com/office/officeart/2005/8/layout/chart3"/>
    <dgm:cxn modelId="{55788965-BD6D-4652-AB1D-E261AB0B3CF7}" type="presParOf" srcId="{9AF1B7E7-C908-46F1-94A3-23E494C89D07}" destId="{E2DD52E5-82F3-4278-B265-E37CFBD3452A}" srcOrd="2" destOrd="0" presId="urn:microsoft.com/office/officeart/2005/8/layout/chart3"/>
    <dgm:cxn modelId="{BD39467E-9E4B-4AF9-9FAA-63588B533DC0}" type="presParOf" srcId="{9AF1B7E7-C908-46F1-94A3-23E494C89D07}" destId="{1E0D9AE1-52C3-4071-9FFD-0C8BB34E0C4F}" srcOrd="3" destOrd="0" presId="urn:microsoft.com/office/officeart/2005/8/layout/chart3"/>
    <dgm:cxn modelId="{0E764E4F-C1FC-46AE-B8B6-B2ECF71C4A03}" type="presParOf" srcId="{9AF1B7E7-C908-46F1-94A3-23E494C89D07}" destId="{B6D53378-376E-445C-B304-22E43D464E3B}" srcOrd="4" destOrd="0" presId="urn:microsoft.com/office/officeart/2005/8/layout/chart3"/>
    <dgm:cxn modelId="{F2460C16-7B40-40B6-A766-3141600E1D26}" type="presParOf" srcId="{9AF1B7E7-C908-46F1-94A3-23E494C89D07}" destId="{C01E9F7D-08EE-455F-94A0-DB889D8752F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EBDE5-FCED-4096-8B88-98495AA1D83E}">
      <dsp:nvSpPr>
        <dsp:cNvPr id="0" name=""/>
        <dsp:cNvSpPr/>
      </dsp:nvSpPr>
      <dsp:spPr>
        <a:xfrm>
          <a:off x="-5206794" y="-797517"/>
          <a:ext cx="6200372" cy="6200372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CCF85-62A2-4980-BA95-9D95C37A273F}">
      <dsp:nvSpPr>
        <dsp:cNvPr id="0" name=""/>
        <dsp:cNvSpPr/>
      </dsp:nvSpPr>
      <dsp:spPr>
        <a:xfrm>
          <a:off x="434561" y="287741"/>
          <a:ext cx="7163361" cy="575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08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chemeClr val="tx1"/>
              </a:solidFill>
            </a:rPr>
            <a:t>Un marché des Télécoms </a:t>
          </a:r>
          <a:r>
            <a:rPr lang="fr-FR" sz="1700" kern="1200" dirty="0" err="1" smtClean="0">
              <a:solidFill>
                <a:schemeClr val="tx1"/>
              </a:solidFill>
            </a:rPr>
            <a:t>disrupté</a:t>
          </a:r>
          <a:endParaRPr lang="fr-FR" sz="1700" kern="1200" dirty="0">
            <a:solidFill>
              <a:schemeClr val="tx1"/>
            </a:solidFill>
          </a:endParaRPr>
        </a:p>
      </dsp:txBody>
      <dsp:txXfrm>
        <a:off x="434561" y="287741"/>
        <a:ext cx="7163361" cy="575851"/>
      </dsp:txXfrm>
    </dsp:sp>
    <dsp:sp modelId="{214A4311-3AAF-49CC-AA46-B033173D017C}">
      <dsp:nvSpPr>
        <dsp:cNvPr id="0" name=""/>
        <dsp:cNvSpPr/>
      </dsp:nvSpPr>
      <dsp:spPr>
        <a:xfrm>
          <a:off x="74653" y="215760"/>
          <a:ext cx="719814" cy="719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CCC76-9724-4C61-8810-5F1AF2C5BD27}">
      <dsp:nvSpPr>
        <dsp:cNvPr id="0" name=""/>
        <dsp:cNvSpPr/>
      </dsp:nvSpPr>
      <dsp:spPr>
        <a:xfrm>
          <a:off x="847199" y="1151242"/>
          <a:ext cx="6750723" cy="575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08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>
              <a:solidFill>
                <a:schemeClr val="tx1"/>
              </a:solidFill>
            </a:rPr>
            <a:t>Le </a:t>
          </a:r>
          <a:r>
            <a:rPr lang="fr-FR" sz="1700" b="1" kern="1200" dirty="0">
              <a:solidFill>
                <a:schemeClr val="tx1"/>
              </a:solidFill>
            </a:rPr>
            <a:t>marché est en croissance </a:t>
          </a:r>
          <a:r>
            <a:rPr lang="fr-FR" sz="1700" kern="1200" dirty="0">
              <a:solidFill>
                <a:schemeClr val="tx1"/>
              </a:solidFill>
            </a:rPr>
            <a:t>à moyen et long terme !  </a:t>
          </a:r>
        </a:p>
      </dsp:txBody>
      <dsp:txXfrm>
        <a:off x="847199" y="1151242"/>
        <a:ext cx="6750723" cy="575851"/>
      </dsp:txXfrm>
    </dsp:sp>
    <dsp:sp modelId="{8B54F792-699F-4A73-A3A6-FF20E8D7CC24}">
      <dsp:nvSpPr>
        <dsp:cNvPr id="0" name=""/>
        <dsp:cNvSpPr/>
      </dsp:nvSpPr>
      <dsp:spPr>
        <a:xfrm>
          <a:off x="487292" y="1079260"/>
          <a:ext cx="719814" cy="719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29855-D3E4-4AC9-ADAF-B635357A3144}">
      <dsp:nvSpPr>
        <dsp:cNvPr id="0" name=""/>
        <dsp:cNvSpPr/>
      </dsp:nvSpPr>
      <dsp:spPr>
        <a:xfrm>
          <a:off x="973846" y="2014742"/>
          <a:ext cx="6624076" cy="57585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08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chemeClr val="tx1"/>
              </a:solidFill>
            </a:rPr>
            <a:t>La croissance se déplace vers les services</a:t>
          </a:r>
          <a:r>
            <a:rPr lang="fr-FR" sz="1700" b="1" kern="1200" dirty="0" smtClean="0">
              <a:solidFill>
                <a:schemeClr val="tx1"/>
              </a:solidFill>
            </a:rPr>
            <a:t>. </a:t>
          </a:r>
          <a:r>
            <a:rPr lang="fr-FR" sz="1700" b="0" kern="1200" dirty="0" smtClean="0">
              <a:solidFill>
                <a:schemeClr val="tx1"/>
              </a:solidFill>
            </a:rPr>
            <a:t>Supportés par un marché d’infrastructure stable ( hors méga constellation) </a:t>
          </a:r>
          <a:endParaRPr lang="fr-FR" sz="1700" b="0" kern="1200" dirty="0">
            <a:solidFill>
              <a:schemeClr val="tx1"/>
            </a:solidFill>
          </a:endParaRPr>
        </a:p>
      </dsp:txBody>
      <dsp:txXfrm>
        <a:off x="973846" y="2014742"/>
        <a:ext cx="6624076" cy="575851"/>
      </dsp:txXfrm>
    </dsp:sp>
    <dsp:sp modelId="{88559602-B158-4F4D-A599-9A5F905A4436}">
      <dsp:nvSpPr>
        <dsp:cNvPr id="0" name=""/>
        <dsp:cNvSpPr/>
      </dsp:nvSpPr>
      <dsp:spPr>
        <a:xfrm>
          <a:off x="613938" y="1942761"/>
          <a:ext cx="719814" cy="719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ED74B-A806-4BD5-ACC7-58C69E846D38}">
      <dsp:nvSpPr>
        <dsp:cNvPr id="0" name=""/>
        <dsp:cNvSpPr/>
      </dsp:nvSpPr>
      <dsp:spPr>
        <a:xfrm>
          <a:off x="791910" y="2958632"/>
          <a:ext cx="6750723" cy="57585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08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0" kern="1200" dirty="0" smtClean="0">
              <a:solidFill>
                <a:schemeClr val="tx1"/>
              </a:solidFill>
            </a:rPr>
            <a:t>France, Allemagne, Italie trois stratégie industrielles différentes</a:t>
          </a:r>
          <a:endParaRPr lang="fr-FR" sz="1700" b="0" kern="1200" dirty="0">
            <a:solidFill>
              <a:schemeClr val="tx1"/>
            </a:solidFill>
          </a:endParaRPr>
        </a:p>
      </dsp:txBody>
      <dsp:txXfrm>
        <a:off x="791910" y="2958632"/>
        <a:ext cx="6750723" cy="575851"/>
      </dsp:txXfrm>
    </dsp:sp>
    <dsp:sp modelId="{BC314707-4D42-4B5D-95A1-A2B816BCAA40}">
      <dsp:nvSpPr>
        <dsp:cNvPr id="0" name=""/>
        <dsp:cNvSpPr/>
      </dsp:nvSpPr>
      <dsp:spPr>
        <a:xfrm>
          <a:off x="487292" y="2806262"/>
          <a:ext cx="719814" cy="719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02248-0AB1-4ADE-A655-3AA8741C439C}">
      <dsp:nvSpPr>
        <dsp:cNvPr id="0" name=""/>
        <dsp:cNvSpPr/>
      </dsp:nvSpPr>
      <dsp:spPr>
        <a:xfrm>
          <a:off x="434561" y="3741744"/>
          <a:ext cx="7163361" cy="57585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08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0" kern="1200" dirty="0" smtClean="0">
              <a:solidFill>
                <a:schemeClr val="tx1"/>
              </a:solidFill>
            </a:rPr>
            <a:t>Une contamination en cours  des autres marchés ( Observation, Navigation , Exploration, Science)</a:t>
          </a:r>
          <a:endParaRPr lang="fr-FR" sz="1700" b="0" kern="1200" dirty="0">
            <a:solidFill>
              <a:schemeClr val="tx1"/>
            </a:solidFill>
          </a:endParaRPr>
        </a:p>
      </dsp:txBody>
      <dsp:txXfrm>
        <a:off x="434561" y="3741744"/>
        <a:ext cx="7163361" cy="575851"/>
      </dsp:txXfrm>
    </dsp:sp>
    <dsp:sp modelId="{FE2D08A0-910E-4315-AF9E-A2C5CEB32046}">
      <dsp:nvSpPr>
        <dsp:cNvPr id="0" name=""/>
        <dsp:cNvSpPr/>
      </dsp:nvSpPr>
      <dsp:spPr>
        <a:xfrm>
          <a:off x="74653" y="3669762"/>
          <a:ext cx="719814" cy="719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F2E29-EAE8-4326-96C6-2299384617D8}">
      <dsp:nvSpPr>
        <dsp:cNvPr id="0" name=""/>
        <dsp:cNvSpPr/>
      </dsp:nvSpPr>
      <dsp:spPr>
        <a:xfrm>
          <a:off x="3857816" y="2933"/>
          <a:ext cx="1571241" cy="10213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De la TV par satellite au streaming</a:t>
          </a:r>
          <a:endParaRPr lang="fr-FR" sz="1600" kern="1200" dirty="0"/>
        </a:p>
      </dsp:txBody>
      <dsp:txXfrm>
        <a:off x="3907672" y="52789"/>
        <a:ext cx="1471529" cy="921594"/>
      </dsp:txXfrm>
    </dsp:sp>
    <dsp:sp modelId="{DE2BF978-6FA2-4390-AD8D-394201840B65}">
      <dsp:nvSpPr>
        <dsp:cNvPr id="0" name=""/>
        <dsp:cNvSpPr/>
      </dsp:nvSpPr>
      <dsp:spPr>
        <a:xfrm>
          <a:off x="2239198" y="513586"/>
          <a:ext cx="4808477" cy="4808477"/>
        </a:xfrm>
        <a:custGeom>
          <a:avLst/>
          <a:gdLst/>
          <a:ahLst/>
          <a:cxnLst/>
          <a:rect l="0" t="0" r="0" b="0"/>
          <a:pathLst>
            <a:path>
              <a:moveTo>
                <a:pt x="3199880" y="135468"/>
              </a:moveTo>
              <a:arcTo wR="2404238" hR="2404238" stAng="17359524" swAng="149948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16BB5-5430-4FC8-9BFF-907C70B04411}">
      <dsp:nvSpPr>
        <dsp:cNvPr id="0" name=""/>
        <dsp:cNvSpPr/>
      </dsp:nvSpPr>
      <dsp:spPr>
        <a:xfrm>
          <a:off x="5939948" y="1205052"/>
          <a:ext cx="1571241" cy="10213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Prix du lancement en chute libre</a:t>
          </a:r>
          <a:endParaRPr lang="fr-FR" sz="1600" kern="1200" dirty="0"/>
        </a:p>
      </dsp:txBody>
      <dsp:txXfrm>
        <a:off x="5989804" y="1254908"/>
        <a:ext cx="1471529" cy="921594"/>
      </dsp:txXfrm>
    </dsp:sp>
    <dsp:sp modelId="{4DF3682D-5235-4861-AE88-19FD382E4F80}">
      <dsp:nvSpPr>
        <dsp:cNvPr id="0" name=""/>
        <dsp:cNvSpPr/>
      </dsp:nvSpPr>
      <dsp:spPr>
        <a:xfrm>
          <a:off x="2239198" y="513586"/>
          <a:ext cx="4808477" cy="4808477"/>
        </a:xfrm>
        <a:custGeom>
          <a:avLst/>
          <a:gdLst/>
          <a:ahLst/>
          <a:cxnLst/>
          <a:rect l="0" t="0" r="0" b="0"/>
          <a:pathLst>
            <a:path>
              <a:moveTo>
                <a:pt x="4710837" y="1726029"/>
              </a:moveTo>
              <a:arcTo wR="2404238" hR="2404238" stAng="20616904" swAng="19661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9DB38-CAFB-4263-9870-8B13C4AFC88C}">
      <dsp:nvSpPr>
        <dsp:cNvPr id="0" name=""/>
        <dsp:cNvSpPr/>
      </dsp:nvSpPr>
      <dsp:spPr>
        <a:xfrm>
          <a:off x="5939948" y="3609291"/>
          <a:ext cx="1571241" cy="10213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Nouveaux acteurs </a:t>
          </a:r>
          <a:r>
            <a:rPr lang="fr-FR" sz="1600" kern="1200" dirty="0" err="1" smtClean="0"/>
            <a:t>verticalisés</a:t>
          </a:r>
          <a:endParaRPr lang="fr-FR" sz="1600" kern="1200" dirty="0"/>
        </a:p>
      </dsp:txBody>
      <dsp:txXfrm>
        <a:off x="5989804" y="3659147"/>
        <a:ext cx="1471529" cy="921594"/>
      </dsp:txXfrm>
    </dsp:sp>
    <dsp:sp modelId="{C673D1B8-F0B9-42CA-896D-3C3FB6D5F480}">
      <dsp:nvSpPr>
        <dsp:cNvPr id="0" name=""/>
        <dsp:cNvSpPr/>
      </dsp:nvSpPr>
      <dsp:spPr>
        <a:xfrm>
          <a:off x="2239198" y="513586"/>
          <a:ext cx="4808477" cy="4808477"/>
        </a:xfrm>
        <a:custGeom>
          <a:avLst/>
          <a:gdLst/>
          <a:ahLst/>
          <a:cxnLst/>
          <a:rect l="0" t="0" r="0" b="0"/>
          <a:pathLst>
            <a:path>
              <a:moveTo>
                <a:pt x="4083901" y="4124441"/>
              </a:moveTo>
              <a:arcTo wR="2404238" hR="2404238" stAng="2740990" swAng="149948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18A64-FAEC-4F5F-9959-650B6D9E96ED}">
      <dsp:nvSpPr>
        <dsp:cNvPr id="0" name=""/>
        <dsp:cNvSpPr/>
      </dsp:nvSpPr>
      <dsp:spPr>
        <a:xfrm>
          <a:off x="3857816" y="4811410"/>
          <a:ext cx="1571241" cy="10213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Introduction techno terrestres</a:t>
          </a:r>
          <a:endParaRPr lang="fr-FR" sz="1600" kern="1200" dirty="0"/>
        </a:p>
      </dsp:txBody>
      <dsp:txXfrm>
        <a:off x="3907672" y="4861266"/>
        <a:ext cx="1471529" cy="921594"/>
      </dsp:txXfrm>
    </dsp:sp>
    <dsp:sp modelId="{E1E0704D-3EE2-404D-AECA-541F0C837338}">
      <dsp:nvSpPr>
        <dsp:cNvPr id="0" name=""/>
        <dsp:cNvSpPr/>
      </dsp:nvSpPr>
      <dsp:spPr>
        <a:xfrm>
          <a:off x="2239198" y="513586"/>
          <a:ext cx="4808477" cy="4808477"/>
        </a:xfrm>
        <a:custGeom>
          <a:avLst/>
          <a:gdLst/>
          <a:ahLst/>
          <a:cxnLst/>
          <a:rect l="0" t="0" r="0" b="0"/>
          <a:pathLst>
            <a:path>
              <a:moveTo>
                <a:pt x="1608597" y="4673009"/>
              </a:moveTo>
              <a:arcTo wR="2404238" hR="2404238" stAng="6559524" swAng="149948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57A4A-8847-4480-A55B-A87E77A9BC66}">
      <dsp:nvSpPr>
        <dsp:cNvPr id="0" name=""/>
        <dsp:cNvSpPr/>
      </dsp:nvSpPr>
      <dsp:spPr>
        <a:xfrm>
          <a:off x="1775684" y="3609291"/>
          <a:ext cx="1571241" cy="10213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Cycles technologiques  raccourcis</a:t>
          </a:r>
          <a:endParaRPr lang="fr-FR" sz="1600" kern="1200" dirty="0"/>
        </a:p>
      </dsp:txBody>
      <dsp:txXfrm>
        <a:off x="1825540" y="3659147"/>
        <a:ext cx="1471529" cy="921594"/>
      </dsp:txXfrm>
    </dsp:sp>
    <dsp:sp modelId="{700BD74F-10B7-411A-8A25-CA8205E2B65F}">
      <dsp:nvSpPr>
        <dsp:cNvPr id="0" name=""/>
        <dsp:cNvSpPr/>
      </dsp:nvSpPr>
      <dsp:spPr>
        <a:xfrm>
          <a:off x="2239198" y="513586"/>
          <a:ext cx="4808477" cy="4808477"/>
        </a:xfrm>
        <a:custGeom>
          <a:avLst/>
          <a:gdLst/>
          <a:ahLst/>
          <a:cxnLst/>
          <a:rect l="0" t="0" r="0" b="0"/>
          <a:pathLst>
            <a:path>
              <a:moveTo>
                <a:pt x="97640" y="3082448"/>
              </a:moveTo>
              <a:arcTo wR="2404238" hR="2404238" stAng="9816904" swAng="19661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57789-61A7-482A-886F-14C29654194E}">
      <dsp:nvSpPr>
        <dsp:cNvPr id="0" name=""/>
        <dsp:cNvSpPr/>
      </dsp:nvSpPr>
      <dsp:spPr>
        <a:xfrm>
          <a:off x="1775684" y="1205052"/>
          <a:ext cx="1571241" cy="10213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Soutien US à des niveaux jamais atteints</a:t>
          </a:r>
          <a:endParaRPr lang="fr-FR" sz="1600" kern="1200" dirty="0"/>
        </a:p>
      </dsp:txBody>
      <dsp:txXfrm>
        <a:off x="1825540" y="1254908"/>
        <a:ext cx="1471529" cy="921594"/>
      </dsp:txXfrm>
    </dsp:sp>
    <dsp:sp modelId="{A4C4C6BB-5E4D-47AD-8B4B-BA3580110ADE}">
      <dsp:nvSpPr>
        <dsp:cNvPr id="0" name=""/>
        <dsp:cNvSpPr/>
      </dsp:nvSpPr>
      <dsp:spPr>
        <a:xfrm>
          <a:off x="2239198" y="513586"/>
          <a:ext cx="4808477" cy="4808477"/>
        </a:xfrm>
        <a:custGeom>
          <a:avLst/>
          <a:gdLst/>
          <a:ahLst/>
          <a:cxnLst/>
          <a:rect l="0" t="0" r="0" b="0"/>
          <a:pathLst>
            <a:path>
              <a:moveTo>
                <a:pt x="724576" y="684036"/>
              </a:moveTo>
              <a:arcTo wR="2404238" hR="2404238" stAng="13540990" swAng="149948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87E3E-2A82-446F-B792-2DAB0C90BDA0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F8277-1965-4159-8398-F692AB56A39F}">
      <dsp:nvSpPr>
        <dsp:cNvPr id="0" name=""/>
        <dsp:cNvSpPr/>
      </dsp:nvSpPr>
      <dsp:spPr>
        <a:xfrm>
          <a:off x="489789" y="283255"/>
          <a:ext cx="7724215" cy="62520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/>
              </a:solidFill>
            </a:rPr>
            <a:t>Le </a:t>
          </a:r>
          <a:r>
            <a:rPr lang="fr-FR" sz="1800" b="0" kern="1200" dirty="0">
              <a:solidFill>
                <a:schemeClr val="tx1"/>
              </a:solidFill>
            </a:rPr>
            <a:t>développement attendu des méga-constellations n’efface pas pour autant le marché des 6 puissances spatiales (77% de valeur et 34% des volumes)</a:t>
          </a:r>
        </a:p>
      </dsp:txBody>
      <dsp:txXfrm>
        <a:off x="489789" y="283255"/>
        <a:ext cx="7724215" cy="625205"/>
      </dsp:txXfrm>
    </dsp:sp>
    <dsp:sp modelId="{7B0ABD28-9216-4084-8ED4-B0372142A54E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D716D-E855-4228-9CC6-FB9C106DE6AF}">
      <dsp:nvSpPr>
        <dsp:cNvPr id="0" name=""/>
        <dsp:cNvSpPr/>
      </dsp:nvSpPr>
      <dsp:spPr>
        <a:xfrm>
          <a:off x="818573" y="1250411"/>
          <a:ext cx="7365771" cy="62520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>
              <a:solidFill>
                <a:schemeClr val="tx1"/>
              </a:solidFill>
            </a:rPr>
            <a:t>Le marché </a:t>
          </a:r>
          <a:r>
            <a:rPr lang="fr-FR" sz="1800" b="0" u="sng" kern="1200" dirty="0">
              <a:solidFill>
                <a:schemeClr val="tx1"/>
              </a:solidFill>
            </a:rPr>
            <a:t>commercial</a:t>
          </a:r>
          <a:r>
            <a:rPr lang="fr-FR" sz="1800" b="0" kern="1200" dirty="0">
              <a:solidFill>
                <a:schemeClr val="tx1"/>
              </a:solidFill>
            </a:rPr>
            <a:t>, hors méga-constellations, reste à une portion très limitée (2% en valeur)</a:t>
          </a:r>
        </a:p>
      </dsp:txBody>
      <dsp:txXfrm>
        <a:off x="818573" y="1250411"/>
        <a:ext cx="7365771" cy="625205"/>
      </dsp:txXfrm>
    </dsp:sp>
    <dsp:sp modelId="{C76088EC-2F45-4F2A-B667-D4865463A7FD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44A85-0A46-4A15-9F01-8E84DD222A24}">
      <dsp:nvSpPr>
        <dsp:cNvPr id="0" name=""/>
        <dsp:cNvSpPr/>
      </dsp:nvSpPr>
      <dsp:spPr>
        <a:xfrm>
          <a:off x="803473" y="2193409"/>
          <a:ext cx="7365771" cy="62520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 err="1">
              <a:solidFill>
                <a:schemeClr val="tx1"/>
              </a:solidFill>
            </a:rPr>
            <a:t>Euroconsult</a:t>
          </a:r>
          <a:r>
            <a:rPr lang="fr-FR" sz="1800" b="1" i="1" kern="1200" dirty="0">
              <a:solidFill>
                <a:schemeClr val="tx1"/>
              </a:solidFill>
            </a:rPr>
            <a:t> table sur une stabilité du marché des satellites géo-télécom à horizon 2032</a:t>
          </a:r>
        </a:p>
      </dsp:txBody>
      <dsp:txXfrm>
        <a:off x="803473" y="2193409"/>
        <a:ext cx="7365771" cy="625205"/>
      </dsp:txXfrm>
    </dsp:sp>
    <dsp:sp modelId="{F2447DEC-5D5A-4A0D-976A-8181AA89704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BF074-6042-4C5A-AC94-54B095AF3082}">
      <dsp:nvSpPr>
        <dsp:cNvPr id="0" name=""/>
        <dsp:cNvSpPr/>
      </dsp:nvSpPr>
      <dsp:spPr>
        <a:xfrm>
          <a:off x="460128" y="3126353"/>
          <a:ext cx="7724215" cy="625205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solidFill>
                <a:schemeClr val="bg1"/>
              </a:solidFill>
            </a:rPr>
            <a:t>Confirmation d’un marché qui croît mais qui se déplace</a:t>
          </a:r>
        </a:p>
      </dsp:txBody>
      <dsp:txXfrm>
        <a:off x="460128" y="3126353"/>
        <a:ext cx="7724215" cy="625205"/>
      </dsp:txXfrm>
    </dsp:sp>
    <dsp:sp modelId="{DB519C38-6466-49FB-B3F2-F5317DC21F6B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948A1-B3F7-4C6E-9F3B-3467F6B91D8F}">
      <dsp:nvSpPr>
        <dsp:cNvPr id="0" name=""/>
        <dsp:cNvSpPr/>
      </dsp:nvSpPr>
      <dsp:spPr>
        <a:xfrm>
          <a:off x="1830942" y="387477"/>
          <a:ext cx="4821937" cy="482193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Observation</a:t>
          </a:r>
          <a:endParaRPr lang="fr-FR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Annonces de E. </a:t>
          </a:r>
          <a:r>
            <a:rPr lang="fr-FR" sz="1300" kern="1200" dirty="0" err="1" smtClean="0"/>
            <a:t>Musk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err="1" smtClean="0"/>
            <a:t>Nanosat</a:t>
          </a:r>
          <a:r>
            <a:rPr lang="fr-FR" sz="1300" kern="1200" dirty="0" smtClean="0"/>
            <a:t>/ </a:t>
          </a:r>
          <a:r>
            <a:rPr lang="fr-FR" sz="1300" kern="1200" dirty="0" err="1" smtClean="0"/>
            <a:t>microsat</a:t>
          </a:r>
          <a:r>
            <a:rPr lang="fr-FR" sz="1300" kern="1200" dirty="0" smtClean="0"/>
            <a:t> </a:t>
          </a:r>
          <a:r>
            <a:rPr lang="fr-FR" sz="1300" kern="1200" dirty="0" err="1" smtClean="0"/>
            <a:t>misision</a:t>
          </a:r>
          <a:r>
            <a:rPr lang="fr-FR" sz="1300" kern="1200" dirty="0" smtClean="0"/>
            <a:t> précise ( feux/ irrigation)</a:t>
          </a:r>
          <a:endParaRPr lang="fr-FR" sz="1300" kern="1200" dirty="0"/>
        </a:p>
      </dsp:txBody>
      <dsp:txXfrm>
        <a:off x="4452584" y="1277239"/>
        <a:ext cx="1636014" cy="1607312"/>
      </dsp:txXfrm>
    </dsp:sp>
    <dsp:sp modelId="{E2DD52E5-82F3-4278-B265-E37CFBD3452A}">
      <dsp:nvSpPr>
        <dsp:cNvPr id="0" name=""/>
        <dsp:cNvSpPr/>
      </dsp:nvSpPr>
      <dsp:spPr>
        <a:xfrm>
          <a:off x="1783699" y="603894"/>
          <a:ext cx="4821937" cy="482193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Navigation</a:t>
          </a:r>
          <a:endParaRPr lang="fr-FR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Nouvelle architecture de </a:t>
          </a:r>
          <a:r>
            <a:rPr lang="fr-FR" sz="1300" kern="1200" dirty="0" err="1" smtClean="0"/>
            <a:t>Gallileo</a:t>
          </a:r>
          <a:r>
            <a:rPr lang="fr-FR" sz="1300" kern="1200" dirty="0" smtClean="0"/>
            <a:t> permettant l’entrée de nouveaux acteurs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Constellation LEOP PNT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Nouveaux services </a:t>
          </a:r>
          <a:endParaRPr lang="fr-FR" sz="1300" kern="1200" dirty="0"/>
        </a:p>
      </dsp:txBody>
      <dsp:txXfrm>
        <a:off x="3103991" y="3646307"/>
        <a:ext cx="2181352" cy="1492504"/>
      </dsp:txXfrm>
    </dsp:sp>
    <dsp:sp modelId="{B6D53378-376E-445C-B304-22E43D464E3B}">
      <dsp:nvSpPr>
        <dsp:cNvPr id="0" name=""/>
        <dsp:cNvSpPr/>
      </dsp:nvSpPr>
      <dsp:spPr>
        <a:xfrm>
          <a:off x="1706644" y="385171"/>
          <a:ext cx="4821937" cy="482193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Exploration &amp; Science</a:t>
          </a:r>
          <a:endParaRPr lang="fr-FR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Tourisme spatial,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Conquête de la Lune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Conquête de Mars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err="1" smtClean="0"/>
            <a:t>Nanosat</a:t>
          </a:r>
          <a:endParaRPr lang="fr-FR" sz="1300" kern="1200" dirty="0"/>
        </a:p>
      </dsp:txBody>
      <dsp:txXfrm>
        <a:off x="2223280" y="1332338"/>
        <a:ext cx="1636014" cy="1607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5348"/>
          </a:xfrm>
          <a:prstGeom prst="rect">
            <a:avLst/>
          </a:prstGeom>
        </p:spPr>
        <p:txBody>
          <a:bodyPr vert="horz" lIns="90990" tIns="45495" rIns="90990" bIns="4549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5348"/>
          </a:xfrm>
          <a:prstGeom prst="rect">
            <a:avLst/>
          </a:prstGeom>
        </p:spPr>
        <p:txBody>
          <a:bodyPr vert="horz" lIns="90990" tIns="45495" rIns="90990" bIns="45495" rtlCol="0"/>
          <a:lstStyle>
            <a:lvl1pPr algn="r">
              <a:defRPr sz="1200"/>
            </a:lvl1pPr>
          </a:lstStyle>
          <a:p>
            <a:fld id="{8D4BCF8E-C8F5-41D4-9CAB-8646F187A113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377317"/>
            <a:ext cx="2945659" cy="495347"/>
          </a:xfrm>
          <a:prstGeom prst="rect">
            <a:avLst/>
          </a:prstGeom>
        </p:spPr>
        <p:txBody>
          <a:bodyPr vert="horz" lIns="90990" tIns="45495" rIns="90990" bIns="4549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77317"/>
            <a:ext cx="2945659" cy="495347"/>
          </a:xfrm>
          <a:prstGeom prst="rect">
            <a:avLst/>
          </a:prstGeom>
        </p:spPr>
        <p:txBody>
          <a:bodyPr vert="horz" lIns="90990" tIns="45495" rIns="90990" bIns="45495" rtlCol="0" anchor="b"/>
          <a:lstStyle>
            <a:lvl1pPr algn="r">
              <a:defRPr sz="1200"/>
            </a:lvl1pPr>
          </a:lstStyle>
          <a:p>
            <a:fld id="{C4FE3FCA-EC2E-4EFA-8E44-02494ACFEC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355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5348"/>
          </a:xfrm>
          <a:prstGeom prst="rect">
            <a:avLst/>
          </a:prstGeom>
        </p:spPr>
        <p:txBody>
          <a:bodyPr vert="horz" lIns="90990" tIns="45495" rIns="90990" bIns="4549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5348"/>
          </a:xfrm>
          <a:prstGeom prst="rect">
            <a:avLst/>
          </a:prstGeom>
        </p:spPr>
        <p:txBody>
          <a:bodyPr vert="horz" lIns="90990" tIns="45495" rIns="90990" bIns="45495" rtlCol="0"/>
          <a:lstStyle>
            <a:lvl1pPr algn="r">
              <a:defRPr sz="1200"/>
            </a:lvl1pPr>
          </a:lstStyle>
          <a:p>
            <a:fld id="{F41F0727-F5AF-4E56-9DDD-E267B23F7251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0" tIns="45495" rIns="90990" bIns="45495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0990" tIns="45495" rIns="90990" bIns="4549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77317"/>
            <a:ext cx="2945659" cy="495347"/>
          </a:xfrm>
          <a:prstGeom prst="rect">
            <a:avLst/>
          </a:prstGeom>
        </p:spPr>
        <p:txBody>
          <a:bodyPr vert="horz" lIns="90990" tIns="45495" rIns="90990" bIns="4549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5347"/>
          </a:xfrm>
          <a:prstGeom prst="rect">
            <a:avLst/>
          </a:prstGeom>
        </p:spPr>
        <p:txBody>
          <a:bodyPr vert="horz" lIns="90990" tIns="45495" rIns="90990" bIns="45495" rtlCol="0" anchor="b"/>
          <a:lstStyle>
            <a:lvl1pPr algn="r">
              <a:defRPr sz="1200"/>
            </a:lvl1pPr>
          </a:lstStyle>
          <a:p>
            <a:fld id="{B77777ED-CA47-4431-924C-E1EBA588CF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9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1FD8-CAB5-47FA-A953-E3BBC5A2613A}" type="datetime1">
              <a:rPr lang="fr-FR" smtClean="0"/>
              <a:t>06/11/2024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CSEC TAS-F - Procédure d’alerte économique  – Mai 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243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DB3-78CF-4EC7-B135-CA93BC2A4D8E}" type="datetime1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CSEC TAS-F - Procédure d’alerte économique  – Mai 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06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5762-51ED-4497-8387-F9D03143F4AC}" type="datetime1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CSEC TAS-F - Procédure d’alerte économique  – Mai 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525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3065-EC21-43BA-B4C9-4D50FB7DCC45}" type="datetime1">
              <a:rPr lang="fr-FR" smtClean="0"/>
              <a:t>06/11/2024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CSEC TAS-F - Procédure d’alerte économique  – Mai 2024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51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38B3-E8AF-4494-A505-7B84163BE423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7A4DC1-F289-699E-E4BB-2860470F17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563"/>
            <a:ext cx="178018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0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E275-FC93-457B-8855-D789FEF8E9A5}" type="datetime1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CSEC TAS-F - Procédure d’alerte économique  – Mai 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53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3B10-37C3-4EE0-9803-5AA0EAFDCA09}" type="datetime1">
              <a:rPr lang="fr-FR" smtClean="0"/>
              <a:t>06/11/2024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CSEC TAS-F - Procédure d’alerte économique  – Mai 2024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4089-60C4-42D6-8817-B91D0BD316BD}" type="datetime1">
              <a:rPr lang="fr-FR" smtClean="0"/>
              <a:t>06/11/2024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CSEC TAS-F - Procédure d’alerte économique  – Mai 2024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86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3695-35CE-47BE-A65B-0F02C849506B}" type="datetime1">
              <a:rPr lang="fr-FR" smtClean="0"/>
              <a:t>06/11/2024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CSEC TAS-F - Procédure d’alerte économique  – Mai 2024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30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F516-BB9C-4B33-B8B0-6654886EFFA7}" type="datetime1">
              <a:rPr lang="fr-FR" smtClean="0"/>
              <a:t>06/11/2024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CSEC TAS-F - Procédure d’alerte économique  – Mai 2024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12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47F2-C2A5-4B95-8CF3-BBE2CAF0672E}" type="datetime1">
              <a:rPr lang="fr-FR" smtClean="0"/>
              <a:t>06/11/2024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CSEC TAS-F - Procédure d’alerte économique  – Mai 2024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63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88AA-712F-4A30-899E-CC5BF8BCA601}" type="datetime1">
              <a:rPr lang="fr-FR" smtClean="0"/>
              <a:t>06/11/2024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CSEC TAS-F - Procédure d’alerte économique  – Mai 2024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16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23065-EC21-43BA-B4C9-4D50FB7DCC45}" type="datetime1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CSEC TAS-F - Procédure d’alerte économique  – Mai 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404A-0217-4BED-8E15-B387B260B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34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2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F04C5-C0C5-6F95-7A63-55706AD04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488" y="136861"/>
            <a:ext cx="6705023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200" b="1" dirty="0" smtClean="0">
                <a:latin typeface="Myriad Web Pro" panose="020B0503030403020204"/>
              </a:rPr>
              <a:t>Une situation inédite</a:t>
            </a:r>
            <a:endParaRPr lang="fr-FR" sz="2200" b="1" dirty="0">
              <a:latin typeface="Myriad Web Pro" panose="020B0503030403020204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DE630D-5288-A9B8-160B-0557DD25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1</a:t>
            </a:fld>
            <a:endParaRPr lang="fr-FR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602DFDD-B947-344D-8CCB-9D3483C7D8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652122"/>
              </p:ext>
            </p:extLst>
          </p:nvPr>
        </p:nvGraphicFramePr>
        <p:xfrm>
          <a:off x="741170" y="1554718"/>
          <a:ext cx="7661659" cy="460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rganigramme : Connecteur 10">
            <a:extLst>
              <a:ext uri="{FF2B5EF4-FFF2-40B4-BE49-F238E27FC236}">
                <a16:creationId xmlns:a16="http://schemas.microsoft.com/office/drawing/2014/main" id="{3EEE1418-E19D-847B-ECA9-E84DE094419C}"/>
              </a:ext>
            </a:extLst>
          </p:cNvPr>
          <p:cNvSpPr/>
          <p:nvPr/>
        </p:nvSpPr>
        <p:spPr>
          <a:xfrm>
            <a:off x="990599" y="1946913"/>
            <a:ext cx="337457" cy="359229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rganigramme : Connecteur 11">
            <a:extLst>
              <a:ext uri="{FF2B5EF4-FFF2-40B4-BE49-F238E27FC236}">
                <a16:creationId xmlns:a16="http://schemas.microsoft.com/office/drawing/2014/main" id="{3EEE1418-E19D-847B-ECA9-E84DE094419C}"/>
              </a:ext>
            </a:extLst>
          </p:cNvPr>
          <p:cNvSpPr/>
          <p:nvPr/>
        </p:nvSpPr>
        <p:spPr>
          <a:xfrm>
            <a:off x="1404256" y="2837867"/>
            <a:ext cx="337457" cy="359229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2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3" name="Organigramme : Connecteur 12">
            <a:extLst>
              <a:ext uri="{FF2B5EF4-FFF2-40B4-BE49-F238E27FC236}">
                <a16:creationId xmlns:a16="http://schemas.microsoft.com/office/drawing/2014/main" id="{3EEE1418-E19D-847B-ECA9-E84DE094419C}"/>
              </a:ext>
            </a:extLst>
          </p:cNvPr>
          <p:cNvSpPr/>
          <p:nvPr/>
        </p:nvSpPr>
        <p:spPr>
          <a:xfrm>
            <a:off x="1532791" y="3677771"/>
            <a:ext cx="337457" cy="359229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id="{3EEE1418-E19D-847B-ECA9-E84DE094419C}"/>
              </a:ext>
            </a:extLst>
          </p:cNvPr>
          <p:cNvSpPr/>
          <p:nvPr/>
        </p:nvSpPr>
        <p:spPr>
          <a:xfrm>
            <a:off x="1404256" y="4517675"/>
            <a:ext cx="337457" cy="359229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4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3EEE1418-E19D-847B-ECA9-E84DE094419C}"/>
              </a:ext>
            </a:extLst>
          </p:cNvPr>
          <p:cNvSpPr/>
          <p:nvPr/>
        </p:nvSpPr>
        <p:spPr>
          <a:xfrm>
            <a:off x="990598" y="5375075"/>
            <a:ext cx="337457" cy="359229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5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10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90B28F8-D889-2C73-1ED0-46E146825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137" y="59370"/>
            <a:ext cx="688086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200" b="1" dirty="0" smtClean="0">
                <a:latin typeface="Myriad Web Pro" panose="020B0503030403020204"/>
              </a:rPr>
              <a:t>Après les télécoms…</a:t>
            </a:r>
            <a:endParaRPr lang="fr-FR" sz="2200" b="1" dirty="0">
              <a:latin typeface="Myriad Web Pro" panose="020B0503030403020204"/>
            </a:endParaRP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465856"/>
              </p:ext>
            </p:extLst>
          </p:nvPr>
        </p:nvGraphicFramePr>
        <p:xfrm>
          <a:off x="628650" y="981074"/>
          <a:ext cx="8235264" cy="5740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rganigramme : Connecteur 10">
            <a:extLst>
              <a:ext uri="{FF2B5EF4-FFF2-40B4-BE49-F238E27FC236}">
                <a16:creationId xmlns:a16="http://schemas.microsoft.com/office/drawing/2014/main" id="{3EEE1418-E19D-847B-ECA9-E84DE094419C}"/>
              </a:ext>
            </a:extLst>
          </p:cNvPr>
          <p:cNvSpPr/>
          <p:nvPr/>
        </p:nvSpPr>
        <p:spPr>
          <a:xfrm>
            <a:off x="8025387" y="404140"/>
            <a:ext cx="576000" cy="576934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866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Éclair 9"/>
          <p:cNvSpPr/>
          <p:nvPr/>
        </p:nvSpPr>
        <p:spPr>
          <a:xfrm flipH="1">
            <a:off x="3108283" y="710590"/>
            <a:ext cx="3971925" cy="5901816"/>
          </a:xfrm>
          <a:prstGeom prst="lightningBolt">
            <a:avLst/>
          </a:prstGeom>
          <a:gradFill>
            <a:gsLst>
              <a:gs pos="0">
                <a:srgbClr val="FF0000"/>
              </a:gs>
              <a:gs pos="50000">
                <a:srgbClr val="E1564F"/>
              </a:gs>
              <a:gs pos="100000">
                <a:srgbClr val="A7010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211814"/>
              </p:ext>
            </p:extLst>
          </p:nvPr>
        </p:nvGraphicFramePr>
        <p:xfrm>
          <a:off x="-71438" y="850626"/>
          <a:ext cx="9286875" cy="5835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2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D2C0CD6-87F6-FBE3-1B3D-33CC2CF4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170" y="387207"/>
            <a:ext cx="6682286" cy="5794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200" b="1" dirty="0" smtClean="0">
                <a:latin typeface="Myriad Web Pro" panose="020B0503030403020204"/>
              </a:rPr>
              <a:t>Un marché des Télécom </a:t>
            </a:r>
            <a:r>
              <a:rPr lang="fr-FR" sz="2200" b="1" dirty="0" err="1" smtClean="0">
                <a:latin typeface="Myriad Web Pro" panose="020B0503030403020204"/>
              </a:rPr>
              <a:t>Disrupté</a:t>
            </a:r>
            <a:endParaRPr lang="fr-FR" sz="2200" b="1" dirty="0">
              <a:latin typeface="Myriad Web Pro" panose="020B0503030403020204"/>
            </a:endParaRPr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3EEE1418-E19D-847B-ECA9-E84DE094419C}"/>
              </a:ext>
            </a:extLst>
          </p:cNvPr>
          <p:cNvSpPr/>
          <p:nvPr/>
        </p:nvSpPr>
        <p:spPr>
          <a:xfrm>
            <a:off x="7906321" y="387207"/>
            <a:ext cx="576000" cy="576934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521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C0CD6-87F6-FBE3-1B3D-33CC2CF4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170" y="318234"/>
            <a:ext cx="6682286" cy="5794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200" b="1" dirty="0">
                <a:latin typeface="Myriad Web Pro" panose="020B0503030403020204"/>
              </a:rPr>
              <a:t>C</a:t>
            </a:r>
            <a:r>
              <a:rPr lang="fr-FR" sz="2200" b="1" dirty="0" smtClean="0">
                <a:latin typeface="Myriad Web Pro" panose="020B0503030403020204"/>
              </a:rPr>
              <a:t>ers les services et la verticalisation</a:t>
            </a:r>
            <a:endParaRPr lang="fr-FR" sz="2200" b="1" dirty="0">
              <a:latin typeface="Myriad Web Pro" panose="020B0503030403020204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CAF2033F-BA21-D017-EE3E-C2096EE8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3</a:t>
            </a:fld>
            <a:endParaRPr lang="fr-FR"/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id="{3EEE1418-E19D-847B-ECA9-E84DE094419C}"/>
              </a:ext>
            </a:extLst>
          </p:cNvPr>
          <p:cNvSpPr/>
          <p:nvPr/>
        </p:nvSpPr>
        <p:spPr>
          <a:xfrm>
            <a:off x="7951176" y="289380"/>
            <a:ext cx="576000" cy="576934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6390" y="2470475"/>
            <a:ext cx="1581253" cy="3885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vendeur d’équipements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106639" y="3380313"/>
            <a:ext cx="1560754" cy="646039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1"/>
                </a:solidFill>
              </a:rPr>
              <a:t>equipt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934430" y="2470475"/>
            <a:ext cx="1581253" cy="3885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vendeur d’infrastructure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4" name="Pentagone 23"/>
          <p:cNvSpPr/>
          <p:nvPr/>
        </p:nvSpPr>
        <p:spPr>
          <a:xfrm>
            <a:off x="1944679" y="3380313"/>
            <a:ext cx="1560754" cy="646039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1"/>
                </a:solidFill>
              </a:rPr>
              <a:t>equipt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772470" y="2470475"/>
            <a:ext cx="1581253" cy="3885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opérateur d’infrastructure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5" name="Pentagone 24"/>
          <p:cNvSpPr/>
          <p:nvPr/>
        </p:nvSpPr>
        <p:spPr>
          <a:xfrm>
            <a:off x="3782719" y="3380313"/>
            <a:ext cx="1560754" cy="646039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Opérateur satellite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5610510" y="2470475"/>
            <a:ext cx="1581253" cy="3885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opérateur de réseau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6" name="Pentagone 25"/>
          <p:cNvSpPr/>
          <p:nvPr/>
        </p:nvSpPr>
        <p:spPr>
          <a:xfrm>
            <a:off x="5620759" y="3380313"/>
            <a:ext cx="1560754" cy="646039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Service managé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7448550" y="2470475"/>
            <a:ext cx="1581253" cy="3885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opérateur de service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7" name="Pentagone 26"/>
          <p:cNvSpPr/>
          <p:nvPr/>
        </p:nvSpPr>
        <p:spPr>
          <a:xfrm>
            <a:off x="7458799" y="3380313"/>
            <a:ext cx="1560754" cy="646039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Service utilisateur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1" name="Pentagone 30"/>
          <p:cNvSpPr/>
          <p:nvPr/>
        </p:nvSpPr>
        <p:spPr>
          <a:xfrm>
            <a:off x="116889" y="4593048"/>
            <a:ext cx="8912914" cy="646039"/>
          </a:xfrm>
          <a:prstGeom prst="homePlate">
            <a:avLst/>
          </a:prstGeom>
          <a:solidFill>
            <a:srgbClr val="E2C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1"/>
                </a:solidFill>
              </a:rPr>
              <a:t>SpaceX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57725" y="1321233"/>
            <a:ext cx="87398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€                                                                                  </a:t>
            </a:r>
            <a:r>
              <a:rPr lang="fr-FR" sz="3600" dirty="0" smtClean="0"/>
              <a:t> €</a:t>
            </a:r>
            <a:r>
              <a:rPr lang="fr-FR" dirty="0" smtClean="0"/>
              <a:t>                                                               </a:t>
            </a:r>
            <a:r>
              <a:rPr lang="fr-FR" sz="6600" dirty="0" smtClean="0"/>
              <a:t>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64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C0CD6-87F6-FBE3-1B3D-33CC2CF4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170" y="318234"/>
            <a:ext cx="6682286" cy="5794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200" b="1" dirty="0">
                <a:latin typeface="Myriad Web Pro" panose="020B0503030403020204"/>
              </a:rPr>
              <a:t>Un cycle de vie des innovations technologiques spatiales raccourci (1/2)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4639D85-748D-EB8E-E201-08AB0F099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751"/>
          <a:stretch/>
        </p:blipFill>
        <p:spPr>
          <a:xfrm>
            <a:off x="1569549" y="1183420"/>
            <a:ext cx="6066664" cy="3081318"/>
          </a:xfrm>
        </p:spPr>
      </p:pic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CAF2033F-BA21-D017-EE3E-C2096EE8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3ED38AA-43A2-8A95-3D4D-768BEBF760F0}"/>
              </a:ext>
            </a:extLst>
          </p:cNvPr>
          <p:cNvSpPr txBox="1"/>
          <p:nvPr/>
        </p:nvSpPr>
        <p:spPr>
          <a:xfrm>
            <a:off x="4182891" y="3643456"/>
            <a:ext cx="475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Source : article « comment le </a:t>
            </a:r>
            <a:r>
              <a:rPr lang="fr-FR" sz="1000" i="1" dirty="0" err="1"/>
              <a:t>Newspace</a:t>
            </a:r>
            <a:r>
              <a:rPr lang="fr-FR" sz="1000" i="1" dirty="0"/>
              <a:t> change la courbe en S des projets spatiaux » de </a:t>
            </a:r>
            <a:r>
              <a:rPr lang="fr-FR" sz="1000" i="1" dirty="0" err="1"/>
              <a:t>SpaceTec</a:t>
            </a:r>
            <a:r>
              <a:rPr lang="fr-FR" sz="1000" i="1" dirty="0"/>
              <a:t> </a:t>
            </a:r>
            <a:r>
              <a:rPr lang="fr-FR" sz="1000" i="1" dirty="0" err="1"/>
              <a:t>Partners</a:t>
            </a:r>
            <a:endParaRPr lang="fr-FR" sz="1000" i="1" dirty="0"/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5A0BE76F-4531-943C-DC27-3E91725A8D76}"/>
              </a:ext>
            </a:extLst>
          </p:cNvPr>
          <p:cNvSpPr txBox="1">
            <a:spLocks/>
          </p:cNvSpPr>
          <p:nvPr/>
        </p:nvSpPr>
        <p:spPr>
          <a:xfrm>
            <a:off x="102141" y="5313192"/>
            <a:ext cx="8939717" cy="490479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>
                <a:latin typeface="Myriad Web Pro" panose="020B0503030403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/>
            <a:r>
              <a:rPr lang="fr-FR" b="0" dirty="0"/>
              <a:t>La </a:t>
            </a:r>
            <a:r>
              <a:rPr lang="fr-FR" dirty="0"/>
              <a:t>problématique de compétitivité entre les US et l’UE</a:t>
            </a:r>
            <a:r>
              <a:rPr lang="fr-FR" b="0" dirty="0"/>
              <a:t>, liée au différentiel de budget alloué au spatial, impacte l’intégralité d’un système et </a:t>
            </a:r>
            <a:r>
              <a:rPr lang="fr-FR" dirty="0"/>
              <a:t>appelle à un financement additionnel fort des agences européennes.</a:t>
            </a:r>
            <a:endParaRPr lang="fr-FR" b="0" dirty="0"/>
          </a:p>
          <a:p>
            <a:pPr algn="just"/>
            <a:endParaRPr lang="fr-FR" b="0" dirty="0"/>
          </a:p>
          <a:p>
            <a:pPr algn="just"/>
            <a:endParaRPr lang="fr-FR" b="0" dirty="0"/>
          </a:p>
        </p:txBody>
      </p:sp>
      <p:sp>
        <p:nvSpPr>
          <p:cNvPr id="16" name="Espace réservé du contenu 6">
            <a:extLst>
              <a:ext uri="{FF2B5EF4-FFF2-40B4-BE49-F238E27FC236}">
                <a16:creationId xmlns:a16="http://schemas.microsoft.com/office/drawing/2014/main" id="{EBCAED6A-1512-CBAC-C1C2-C2BB0018A763}"/>
              </a:ext>
            </a:extLst>
          </p:cNvPr>
          <p:cNvSpPr txBox="1">
            <a:spLocks/>
          </p:cNvSpPr>
          <p:nvPr/>
        </p:nvSpPr>
        <p:spPr>
          <a:xfrm>
            <a:off x="102141" y="4281352"/>
            <a:ext cx="8939717" cy="1015226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>
                <a:latin typeface="Myriad Web Pro" panose="020B0503030403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/>
            <a:r>
              <a:rPr lang="fr-FR" dirty="0"/>
              <a:t>Les agences, particulièrement aux US, ont un rôle déterminant dans ce raccourcissement des cycles de R&amp;D et innovation</a:t>
            </a:r>
            <a:r>
              <a:rPr lang="fr-FR" b="0" dirty="0"/>
              <a:t>. La </a:t>
            </a:r>
            <a:r>
              <a:rPr lang="fr-FR" dirty="0"/>
              <a:t>(SDA)  - agence du développement spatial - </a:t>
            </a:r>
            <a:r>
              <a:rPr lang="fr-FR" b="0" dirty="0"/>
              <a:t>rattachée au département de la Défense US  se positionne clairement dans cette optique : </a:t>
            </a:r>
            <a:r>
              <a:rPr lang="fr-FR" dirty="0"/>
              <a:t> « toujours plus rapide »</a:t>
            </a:r>
            <a:r>
              <a:rPr lang="fr-FR" b="0" dirty="0"/>
              <a:t>, elle s’appuie sur </a:t>
            </a:r>
            <a:r>
              <a:rPr lang="fr-FR" dirty="0"/>
              <a:t>un modèle d’entreprise qui valorise agilité,  vitesse d’exécution et réduction des coûts</a:t>
            </a:r>
            <a:r>
              <a:rPr lang="fr-FR" b="0" dirty="0"/>
              <a:t>.</a:t>
            </a:r>
          </a:p>
          <a:p>
            <a:pPr algn="just"/>
            <a:endParaRPr lang="fr-FR" b="0" dirty="0"/>
          </a:p>
          <a:p>
            <a:pPr algn="just"/>
            <a:endParaRPr lang="fr-FR" b="0" dirty="0"/>
          </a:p>
        </p:txBody>
      </p:sp>
      <p:sp>
        <p:nvSpPr>
          <p:cNvPr id="17" name="Espace réservé du contenu 6">
            <a:extLst>
              <a:ext uri="{FF2B5EF4-FFF2-40B4-BE49-F238E27FC236}">
                <a16:creationId xmlns:a16="http://schemas.microsoft.com/office/drawing/2014/main" id="{8385B544-90DD-306B-66A4-8E4C0E655EAE}"/>
              </a:ext>
            </a:extLst>
          </p:cNvPr>
          <p:cNvSpPr txBox="1">
            <a:spLocks/>
          </p:cNvSpPr>
          <p:nvPr/>
        </p:nvSpPr>
        <p:spPr>
          <a:xfrm>
            <a:off x="74196" y="5908885"/>
            <a:ext cx="8939717" cy="490479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>
                <a:latin typeface="Myriad Web Pro" panose="020B0503030403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/>
            <a:r>
              <a:rPr lang="fr-FR" dirty="0"/>
              <a:t>Les rapports avec le CNES, l’ESA et l’EUSPA diffèrent de ceux entretenus avec la DGA et ne sont pas forcément très sains </a:t>
            </a:r>
            <a:r>
              <a:rPr lang="fr-FR" b="0" dirty="0"/>
              <a:t>(choix stratégiques pour le marché commercial poussé par les agences</a:t>
            </a:r>
            <a:r>
              <a:rPr lang="fr-FR" b="0" dirty="0" smtClean="0"/>
              <a:t>,).</a:t>
            </a:r>
            <a:endParaRPr lang="fr-FR" b="0" dirty="0"/>
          </a:p>
          <a:p>
            <a:pPr algn="just"/>
            <a:endParaRPr lang="fr-FR" b="0" dirty="0"/>
          </a:p>
          <a:p>
            <a:pPr algn="just"/>
            <a:endParaRPr lang="fr-FR" b="0" dirty="0"/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id="{3EEE1418-E19D-847B-ECA9-E84DE094419C}"/>
              </a:ext>
            </a:extLst>
          </p:cNvPr>
          <p:cNvSpPr/>
          <p:nvPr/>
        </p:nvSpPr>
        <p:spPr>
          <a:xfrm>
            <a:off x="8100456" y="337352"/>
            <a:ext cx="576000" cy="576934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772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C0CD6-87F6-FBE3-1B3D-33CC2CF4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170" y="318234"/>
            <a:ext cx="6682286" cy="5794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200" b="1" dirty="0">
                <a:latin typeface="Myriad Web Pro" panose="020B0503030403020204"/>
              </a:rPr>
              <a:t>Un cycle de vie des innovations technologiques spatiales raccourci (2/2)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4639D85-748D-EB8E-E201-08AB0F099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751"/>
          <a:stretch/>
        </p:blipFill>
        <p:spPr>
          <a:xfrm>
            <a:off x="934472" y="1344799"/>
            <a:ext cx="7406945" cy="3762060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EBB4BE-B7D3-06DE-0D17-1B80FE65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5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3ED38AA-43A2-8A95-3D4D-768BEBF760F0}"/>
              </a:ext>
            </a:extLst>
          </p:cNvPr>
          <p:cNvSpPr txBox="1"/>
          <p:nvPr/>
        </p:nvSpPr>
        <p:spPr>
          <a:xfrm>
            <a:off x="3424136" y="4617524"/>
            <a:ext cx="571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Source : article « comment le </a:t>
            </a:r>
            <a:r>
              <a:rPr lang="fr-FR" sz="1000" i="1" dirty="0" err="1"/>
              <a:t>Newspace</a:t>
            </a:r>
            <a:r>
              <a:rPr lang="fr-FR" sz="1000" i="1" dirty="0"/>
              <a:t> change la courbe en S des projets spatiaux » de </a:t>
            </a:r>
            <a:r>
              <a:rPr lang="fr-FR" sz="1000" i="1" dirty="0" err="1"/>
              <a:t>SpaceTec</a:t>
            </a:r>
            <a:r>
              <a:rPr lang="fr-FR" sz="1000" i="1" dirty="0"/>
              <a:t> </a:t>
            </a:r>
            <a:r>
              <a:rPr lang="fr-FR" sz="1000" i="1" dirty="0" err="1"/>
              <a:t>Partners</a:t>
            </a:r>
            <a:endParaRPr lang="fr-FR" sz="1000" i="1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BA619DF-E809-ACCD-0BC0-24BF35AAD395}"/>
              </a:ext>
            </a:extLst>
          </p:cNvPr>
          <p:cNvSpPr txBox="1">
            <a:spLocks/>
          </p:cNvSpPr>
          <p:nvPr/>
        </p:nvSpPr>
        <p:spPr>
          <a:xfrm>
            <a:off x="356679" y="5859898"/>
            <a:ext cx="8599253" cy="656231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latin typeface="Myriad Web Pro" panose="020B0503030403020204" pitchFamily="34" charset="0"/>
              </a:rPr>
              <a:t>Un </a:t>
            </a:r>
            <a:r>
              <a:rPr lang="fr-FR" sz="1400" b="1" dirty="0">
                <a:latin typeface="Myriad Web Pro" panose="020B0503030403020204" pitchFamily="34" charset="0"/>
              </a:rPr>
              <a:t>mouvement qui devrait se poursuivre voire s’accélérer </a:t>
            </a:r>
            <a:r>
              <a:rPr lang="fr-FR" sz="1400" dirty="0">
                <a:latin typeface="Myriad Web Pro" panose="020B0503030403020204" pitchFamily="34" charset="0"/>
              </a:rPr>
              <a:t>avec notamment l’</a:t>
            </a:r>
            <a:r>
              <a:rPr lang="fr-FR" sz="1400" b="1" dirty="0">
                <a:latin typeface="Myriad Web Pro" panose="020B0503030403020204" pitchFamily="34" charset="0"/>
              </a:rPr>
              <a:t>intérêt croissant des investisseurs pour le spatial </a:t>
            </a:r>
            <a:r>
              <a:rPr lang="fr-FR" sz="1400" dirty="0">
                <a:latin typeface="Myriad Web Pro" panose="020B0503030403020204" pitchFamily="34" charset="0"/>
              </a:rPr>
              <a:t>et </a:t>
            </a:r>
            <a:r>
              <a:rPr lang="fr-FR" sz="1400" b="1" dirty="0">
                <a:latin typeface="Myriad Web Pro" panose="020B0503030403020204" pitchFamily="34" charset="0"/>
              </a:rPr>
              <a:t>la transformation numérique </a:t>
            </a:r>
            <a:r>
              <a:rPr lang="fr-FR" sz="1400" dirty="0">
                <a:latin typeface="Myriad Web Pro" panose="020B0503030403020204" pitchFamily="34" charset="0"/>
              </a:rPr>
              <a:t>avec comme </a:t>
            </a:r>
            <a:r>
              <a:rPr lang="fr-FR" sz="1400" b="1" dirty="0">
                <a:latin typeface="Myriad Web Pro" panose="020B0503030403020204" pitchFamily="34" charset="0"/>
              </a:rPr>
              <a:t>principal levier le digital</a:t>
            </a:r>
            <a:r>
              <a:rPr lang="fr-FR" sz="1400" dirty="0">
                <a:latin typeface="Myriad Web Pro" panose="020B0503030403020204" pitchFamily="34" charset="0"/>
              </a:rPr>
              <a:t>.</a:t>
            </a:r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5A0BE76F-4531-943C-DC27-3E91725A8D76}"/>
              </a:ext>
            </a:extLst>
          </p:cNvPr>
          <p:cNvSpPr txBox="1">
            <a:spLocks/>
          </p:cNvSpPr>
          <p:nvPr/>
        </p:nvSpPr>
        <p:spPr>
          <a:xfrm>
            <a:off x="356679" y="5106859"/>
            <a:ext cx="8599253" cy="642878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Myriad Web Pro" panose="020B0503030403020204" pitchFamily="34" charset="0"/>
              </a:rPr>
              <a:t>Les acteurs du </a:t>
            </a:r>
            <a:r>
              <a:rPr lang="fr-FR" sz="1400" b="1" dirty="0" err="1">
                <a:latin typeface="Myriad Web Pro" panose="020B0503030403020204" pitchFamily="34" charset="0"/>
              </a:rPr>
              <a:t>NewSpace</a:t>
            </a:r>
            <a:r>
              <a:rPr lang="fr-FR" sz="1400" b="1" dirty="0">
                <a:latin typeface="Myriad Web Pro" panose="020B0503030403020204" pitchFamily="34" charset="0"/>
              </a:rPr>
              <a:t>, se focalisent sur des segments spécifiques technologiques ou de marché et agissent ainsi comme catalyseurs du raccourcissement du cycle de vie des innovations technologiques spatiales (</a:t>
            </a:r>
            <a:r>
              <a:rPr lang="fr-FR" sz="1400" dirty="0">
                <a:latin typeface="Myriad Web Pro" panose="020B0503030403020204" pitchFamily="34" charset="0"/>
              </a:rPr>
              <a:t>qui tend à se rapprocher du cycle de vie des innovations technologiques des autres secteurs : 15-30 ans -&gt; 6-12 ans).</a:t>
            </a:r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id="{3EEE1418-E19D-847B-ECA9-E84DE094419C}"/>
              </a:ext>
            </a:extLst>
          </p:cNvPr>
          <p:cNvSpPr/>
          <p:nvPr/>
        </p:nvSpPr>
        <p:spPr>
          <a:xfrm>
            <a:off x="8341417" y="255835"/>
            <a:ext cx="576000" cy="576934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510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B3B01-BC75-56E0-849B-309B82A0F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587" y="245156"/>
            <a:ext cx="6988470" cy="1194492"/>
          </a:xfrm>
        </p:spPr>
        <p:txBody>
          <a:bodyPr anchor="ctr" anchorCtr="0">
            <a:noAutofit/>
          </a:bodyPr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 </a:t>
            </a:r>
            <a:r>
              <a:rPr lang="fr-FR" sz="2400" b="1" dirty="0" smtClean="0">
                <a:solidFill>
                  <a:schemeClr val="tx1"/>
                </a:solidFill>
              </a:rPr>
              <a:t>marché est en croissance </a:t>
            </a:r>
            <a:br>
              <a:rPr lang="fr-FR" sz="2400" b="1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à moyen et long terme ! </a:t>
            </a:r>
            <a:endParaRPr lang="fr-FR" sz="2200" b="1" dirty="0">
              <a:latin typeface="Myriad Web Pro" panose="020B0503030403020204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81F277-690F-E8D4-6CE2-962DDB8E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6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427728E-9661-4D5A-6A6B-F0AF42358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23"/>
          <a:stretch/>
        </p:blipFill>
        <p:spPr>
          <a:xfrm>
            <a:off x="3940" y="3104265"/>
            <a:ext cx="3175157" cy="19192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029691A-9455-2A40-C0B9-A6DEF3BA9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812" y="2510881"/>
            <a:ext cx="5146002" cy="2484830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1FFE0DC-B977-3B2B-0578-CF00DB3A6972}"/>
              </a:ext>
            </a:extLst>
          </p:cNvPr>
          <p:cNvCxnSpPr/>
          <p:nvPr/>
        </p:nvCxnSpPr>
        <p:spPr>
          <a:xfrm>
            <a:off x="120672" y="2306597"/>
            <a:ext cx="839861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8ABFC1B-CFA0-8834-600B-C308702B52AC}"/>
              </a:ext>
            </a:extLst>
          </p:cNvPr>
          <p:cNvCxnSpPr/>
          <p:nvPr/>
        </p:nvCxnSpPr>
        <p:spPr>
          <a:xfrm>
            <a:off x="116732" y="5425933"/>
            <a:ext cx="839861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8E3482E-F3EE-5A38-57F7-C0B787DF81F0}"/>
              </a:ext>
            </a:extLst>
          </p:cNvPr>
          <p:cNvCxnSpPr>
            <a:cxnSpLocks/>
          </p:cNvCxnSpPr>
          <p:nvPr/>
        </p:nvCxnSpPr>
        <p:spPr>
          <a:xfrm>
            <a:off x="8369727" y="2024495"/>
            <a:ext cx="689156" cy="16926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6FFB442-DE0E-E3D2-4902-06CB822B9B93}"/>
              </a:ext>
            </a:extLst>
          </p:cNvPr>
          <p:cNvCxnSpPr>
            <a:cxnSpLocks/>
          </p:cNvCxnSpPr>
          <p:nvPr/>
        </p:nvCxnSpPr>
        <p:spPr>
          <a:xfrm flipV="1">
            <a:off x="8473084" y="3717107"/>
            <a:ext cx="585799" cy="19429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8F13AD5E-4D45-0178-ECE7-2CD70D50E303}"/>
              </a:ext>
            </a:extLst>
          </p:cNvPr>
          <p:cNvSpPr/>
          <p:nvPr/>
        </p:nvSpPr>
        <p:spPr>
          <a:xfrm>
            <a:off x="3389166" y="3814506"/>
            <a:ext cx="262646" cy="2430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B0C4ED1-B716-26CE-27D9-EE00F49D751D}"/>
              </a:ext>
            </a:extLst>
          </p:cNvPr>
          <p:cNvSpPr txBox="1"/>
          <p:nvPr/>
        </p:nvSpPr>
        <p:spPr>
          <a:xfrm>
            <a:off x="928069" y="5486826"/>
            <a:ext cx="108949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&gt; 350 B$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16F0942-54BD-90EB-7C48-5187687613AA}"/>
              </a:ext>
            </a:extLst>
          </p:cNvPr>
          <p:cNvSpPr txBox="1"/>
          <p:nvPr/>
        </p:nvSpPr>
        <p:spPr>
          <a:xfrm>
            <a:off x="5966995" y="5538106"/>
            <a:ext cx="100194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&gt; 1 T$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B23D43-058B-FDC9-9EE9-C8CDA3BE530F}"/>
              </a:ext>
            </a:extLst>
          </p:cNvPr>
          <p:cNvSpPr txBox="1"/>
          <p:nvPr/>
        </p:nvSpPr>
        <p:spPr>
          <a:xfrm>
            <a:off x="132011" y="6041954"/>
            <a:ext cx="6325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Source : étude Mc Kinsey « the rôle of </a:t>
            </a:r>
            <a:r>
              <a:rPr lang="fr-FR" sz="1000" i="1" dirty="0" err="1"/>
              <a:t>space</a:t>
            </a:r>
            <a:r>
              <a:rPr lang="fr-FR" sz="1000" i="1" dirty="0"/>
              <a:t> in </a:t>
            </a:r>
            <a:r>
              <a:rPr lang="fr-FR" sz="1000" i="1" dirty="0" err="1"/>
              <a:t>driving</a:t>
            </a:r>
            <a:r>
              <a:rPr lang="fr-FR" sz="1000" i="1" dirty="0"/>
              <a:t> </a:t>
            </a:r>
            <a:r>
              <a:rPr lang="fr-FR" sz="1000" i="1" dirty="0" err="1"/>
              <a:t>sustainability</a:t>
            </a:r>
            <a:r>
              <a:rPr lang="fr-FR" sz="1000" i="1" dirty="0"/>
              <a:t>, </a:t>
            </a:r>
            <a:r>
              <a:rPr lang="fr-FR" sz="1000" i="1" dirty="0" err="1"/>
              <a:t>security</a:t>
            </a:r>
            <a:r>
              <a:rPr lang="fr-FR" sz="1000" i="1" dirty="0"/>
              <a:t>, and </a:t>
            </a:r>
            <a:r>
              <a:rPr lang="fr-FR" sz="1000" i="1" dirty="0" err="1"/>
              <a:t>development</a:t>
            </a:r>
            <a:r>
              <a:rPr lang="fr-FR" sz="1000" i="1" dirty="0"/>
              <a:t> on </a:t>
            </a:r>
            <a:r>
              <a:rPr lang="fr-FR" sz="1000" i="1" dirty="0" err="1"/>
              <a:t>Earth</a:t>
            </a:r>
            <a:r>
              <a:rPr lang="fr-FR" sz="1000" i="1" dirty="0"/>
              <a:t> » de 2022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720DF1-ED80-22E9-AC90-B14BBD95B7A3}"/>
              </a:ext>
            </a:extLst>
          </p:cNvPr>
          <p:cNvSpPr txBox="1"/>
          <p:nvPr/>
        </p:nvSpPr>
        <p:spPr>
          <a:xfrm>
            <a:off x="1809344" y="1428637"/>
            <a:ext cx="6147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u="sng" dirty="0"/>
              <a:t>Un marché en croissance -&gt; les projections à long terme de Mc Kinsey</a:t>
            </a:r>
          </a:p>
        </p:txBody>
      </p:sp>
      <p:sp>
        <p:nvSpPr>
          <p:cNvPr id="18" name="Organigramme : Connecteur 17">
            <a:extLst>
              <a:ext uri="{FF2B5EF4-FFF2-40B4-BE49-F238E27FC236}">
                <a16:creationId xmlns:a16="http://schemas.microsoft.com/office/drawing/2014/main" id="{3EEE1418-E19D-847B-ECA9-E84DE094419C}"/>
              </a:ext>
            </a:extLst>
          </p:cNvPr>
          <p:cNvSpPr/>
          <p:nvPr/>
        </p:nvSpPr>
        <p:spPr>
          <a:xfrm>
            <a:off x="8138305" y="519787"/>
            <a:ext cx="576000" cy="576934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26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761AD9-2DD9-1F77-8BAE-9C8DFFCEB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9" y="136524"/>
            <a:ext cx="728499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200" b="1" dirty="0" smtClean="0">
                <a:latin typeface="Myriad Web Pro" panose="020B0503030403020204"/>
              </a:rPr>
              <a:t>Un marché d’infrastructure stable </a:t>
            </a:r>
            <a:br>
              <a:rPr lang="fr-FR" sz="2200" b="1" dirty="0" smtClean="0">
                <a:latin typeface="Myriad Web Pro" panose="020B0503030403020204"/>
              </a:rPr>
            </a:br>
            <a:r>
              <a:rPr lang="fr-FR" sz="2200" b="1" dirty="0" smtClean="0">
                <a:latin typeface="Myriad Web Pro" panose="020B0503030403020204"/>
              </a:rPr>
              <a:t>hors méga constellations</a:t>
            </a:r>
            <a:endParaRPr lang="fr-FR" sz="2200" b="1" dirty="0">
              <a:latin typeface="Myriad Web Pro" panose="020B0503030403020204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48284D-1A28-2A81-B4A6-446C3520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368F9B7-ABD0-4120-C441-A6C7191F8C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742263"/>
              </p:ext>
            </p:extLst>
          </p:nvPr>
        </p:nvGraphicFramePr>
        <p:xfrm>
          <a:off x="452234" y="1828090"/>
          <a:ext cx="823953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E8E4881F-71A8-F138-D1BF-5007A6277518}"/>
              </a:ext>
            </a:extLst>
          </p:cNvPr>
          <p:cNvSpPr txBox="1"/>
          <p:nvPr/>
        </p:nvSpPr>
        <p:spPr>
          <a:xfrm>
            <a:off x="2245710" y="1376495"/>
            <a:ext cx="6147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u="sng" dirty="0"/>
              <a:t>Un marché en croissance -&gt; les projections à court terme d’</a:t>
            </a:r>
            <a:r>
              <a:rPr lang="fr-FR" sz="1600" b="1" i="1" u="sng" dirty="0" err="1"/>
              <a:t>Euroconsult</a:t>
            </a:r>
            <a:endParaRPr lang="fr-FR" sz="1600" b="1" i="1" u="sng" dirty="0"/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3EEE1418-E19D-847B-ECA9-E84DE094419C}"/>
              </a:ext>
            </a:extLst>
          </p:cNvPr>
          <p:cNvSpPr/>
          <p:nvPr/>
        </p:nvSpPr>
        <p:spPr>
          <a:xfrm>
            <a:off x="8104904" y="335300"/>
            <a:ext cx="576000" cy="576934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528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81F277-690F-E8D4-6CE2-962DDB8E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EF57D6-1034-ECCD-4DB9-B1B637199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96" y="1727483"/>
            <a:ext cx="8474325" cy="455363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F79F9F5-E845-D993-0078-599FB71FF725}"/>
              </a:ext>
            </a:extLst>
          </p:cNvPr>
          <p:cNvSpPr txBox="1"/>
          <p:nvPr/>
        </p:nvSpPr>
        <p:spPr>
          <a:xfrm>
            <a:off x="2286344" y="1182034"/>
            <a:ext cx="6147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u="sng" dirty="0"/>
              <a:t>Un marché en croissance -&gt; les projections à court terme d’</a:t>
            </a:r>
            <a:r>
              <a:rPr lang="fr-FR" sz="1600" b="1" i="1" u="sng" dirty="0" err="1"/>
              <a:t>Euroconsult</a:t>
            </a:r>
            <a:endParaRPr lang="fr-FR" sz="1600" b="1" i="1" u="sng" dirty="0"/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3EEE1418-E19D-847B-ECA9-E84DE094419C}"/>
              </a:ext>
            </a:extLst>
          </p:cNvPr>
          <p:cNvSpPr/>
          <p:nvPr/>
        </p:nvSpPr>
        <p:spPr>
          <a:xfrm>
            <a:off x="7939350" y="398205"/>
            <a:ext cx="576000" cy="576934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B761AD9-2DD9-1F77-8BAE-9C8DFFCEB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9" y="136524"/>
            <a:ext cx="728499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200" b="1" dirty="0" smtClean="0">
                <a:latin typeface="Myriad Web Pro" panose="020B0503030403020204"/>
              </a:rPr>
              <a:t>Un marché d’infrastructure stable </a:t>
            </a:r>
            <a:br>
              <a:rPr lang="fr-FR" sz="2200" b="1" dirty="0" smtClean="0">
                <a:latin typeface="Myriad Web Pro" panose="020B0503030403020204"/>
              </a:rPr>
            </a:br>
            <a:r>
              <a:rPr lang="fr-FR" sz="2200" b="1" dirty="0" smtClean="0">
                <a:latin typeface="Myriad Web Pro" panose="020B0503030403020204"/>
              </a:rPr>
              <a:t>hors méga constellations</a:t>
            </a:r>
            <a:endParaRPr lang="fr-FR" sz="2200" b="1" dirty="0">
              <a:latin typeface="Myriad Web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1245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0B28F8-D889-2C73-1ED0-46E146825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137" y="59370"/>
            <a:ext cx="688086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200" b="1" dirty="0">
                <a:latin typeface="Myriad Web Pro" panose="020B0503030403020204"/>
              </a:rPr>
              <a:t>Le marché des télécoms est le premier </a:t>
            </a:r>
            <a:r>
              <a:rPr lang="fr-FR" sz="2200" b="1" dirty="0" smtClean="0">
                <a:latin typeface="Myriad Web Pro" panose="020B0503030403020204"/>
              </a:rPr>
              <a:t/>
            </a:r>
            <a:br>
              <a:rPr lang="fr-FR" sz="2200" b="1" dirty="0" smtClean="0">
                <a:latin typeface="Myriad Web Pro" panose="020B0503030403020204"/>
              </a:rPr>
            </a:br>
            <a:r>
              <a:rPr lang="fr-FR" sz="2200" b="1" dirty="0" smtClean="0">
                <a:latin typeface="Myriad Web Pro" panose="020B0503030403020204"/>
              </a:rPr>
              <a:t>à </a:t>
            </a:r>
            <a:r>
              <a:rPr lang="fr-FR" sz="2200" b="1" dirty="0">
                <a:latin typeface="Myriad Web Pro" panose="020B0503030403020204"/>
              </a:rPr>
              <a:t>subir les effets d’une disruption rampante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C79BB5-DD88-356F-A057-B19F5380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404A-0217-4BED-8E15-B387B260B12E}" type="slidenum">
              <a:rPr lang="fr-FR" smtClean="0"/>
              <a:t>9</a:t>
            </a:fld>
            <a:endParaRPr lang="fr-FR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BA9D1D42-2646-A675-61A8-49A2C38404F4}"/>
              </a:ext>
            </a:extLst>
          </p:cNvPr>
          <p:cNvSpPr/>
          <p:nvPr/>
        </p:nvSpPr>
        <p:spPr>
          <a:xfrm>
            <a:off x="2628663" y="2070920"/>
            <a:ext cx="6161334" cy="486383"/>
          </a:xfrm>
          <a:prstGeom prst="rightArrow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Risque de contamination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586A64F9-3BA4-20D2-77CD-F3DCB8511E9A}"/>
              </a:ext>
            </a:extLst>
          </p:cNvPr>
          <p:cNvSpPr/>
          <p:nvPr/>
        </p:nvSpPr>
        <p:spPr>
          <a:xfrm rot="5400000">
            <a:off x="1022343" y="3561749"/>
            <a:ext cx="2416115" cy="513071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Risque de contamination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D5CE5C7-83F3-6118-09EF-736C6BD29DD3}"/>
              </a:ext>
            </a:extLst>
          </p:cNvPr>
          <p:cNvSpPr txBox="1"/>
          <p:nvPr/>
        </p:nvSpPr>
        <p:spPr>
          <a:xfrm>
            <a:off x="1591998" y="2557303"/>
            <a:ext cx="66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B08635C-86CD-549A-C871-1012686388D7}"/>
              </a:ext>
            </a:extLst>
          </p:cNvPr>
          <p:cNvSpPr txBox="1"/>
          <p:nvPr/>
        </p:nvSpPr>
        <p:spPr>
          <a:xfrm>
            <a:off x="1533559" y="4409903"/>
            <a:ext cx="66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GEO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A77D202-B0B3-1A34-2A55-C211EDBB1B05}"/>
              </a:ext>
            </a:extLst>
          </p:cNvPr>
          <p:cNvSpPr txBox="1"/>
          <p:nvPr/>
        </p:nvSpPr>
        <p:spPr>
          <a:xfrm>
            <a:off x="2688554" y="2985667"/>
            <a:ext cx="22801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Marché commercial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Disruption du marché et éviction d’une partie des acteurs (US)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Division par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Difficultés et fragilisation des SNO qui débutent un cycle de consolidation (SES-Intelsat)</a:t>
            </a:r>
          </a:p>
          <a:p>
            <a:endParaRPr lang="fr-FR" sz="1400" dirty="0"/>
          </a:p>
          <a:p>
            <a:pPr algn="ctr"/>
            <a:endParaRPr lang="fr-FR" sz="1400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B1DA6D1-F12F-BD4F-91A7-84291FDB0090}"/>
              </a:ext>
            </a:extLst>
          </p:cNvPr>
          <p:cNvSpPr txBox="1"/>
          <p:nvPr/>
        </p:nvSpPr>
        <p:spPr>
          <a:xfrm>
            <a:off x="5274325" y="2770224"/>
            <a:ext cx="22801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Marché institutionnel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Ambition des Etats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Grands programmes institutionnels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Export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Intérêt des </a:t>
            </a:r>
            <a:r>
              <a:rPr lang="fr-FR" sz="1400" dirty="0"/>
              <a:t>opérateurs privés pour les nouvelles architectures permettant l’arrivée de nouveaux fournisseurs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D4FB239-7BD6-5A26-5E6C-1E4A8DBCDCA5}"/>
              </a:ext>
            </a:extLst>
          </p:cNvPr>
          <p:cNvSpPr txBox="1"/>
          <p:nvPr/>
        </p:nvSpPr>
        <p:spPr>
          <a:xfrm>
            <a:off x="2628663" y="1781941"/>
            <a:ext cx="11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TELECOM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F3719D4-3324-A39D-BEB0-20D1EED63A89}"/>
              </a:ext>
            </a:extLst>
          </p:cNvPr>
          <p:cNvSpPr txBox="1"/>
          <p:nvPr/>
        </p:nvSpPr>
        <p:spPr>
          <a:xfrm>
            <a:off x="5973745" y="1779794"/>
            <a:ext cx="2110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Autres domaines</a:t>
            </a:r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B2085CB-E6D0-FDA0-F857-90E4079E8611}"/>
              </a:ext>
            </a:extLst>
          </p:cNvPr>
          <p:cNvCxnSpPr/>
          <p:nvPr/>
        </p:nvCxnSpPr>
        <p:spPr>
          <a:xfrm>
            <a:off x="5060177" y="2846282"/>
            <a:ext cx="0" cy="21399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3EEE1418-E19D-847B-ECA9-E84DE094419C}"/>
              </a:ext>
            </a:extLst>
          </p:cNvPr>
          <p:cNvSpPr/>
          <p:nvPr/>
        </p:nvSpPr>
        <p:spPr>
          <a:xfrm>
            <a:off x="8213997" y="302734"/>
            <a:ext cx="576000" cy="576934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379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729</Words>
  <Application>Microsoft Office PowerPoint</Application>
  <PresentationFormat>Affichage à l'écran (4:3)</PresentationFormat>
  <Paragraphs>101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Myriad Web Pro</vt:lpstr>
      <vt:lpstr>Thème Office</vt:lpstr>
      <vt:lpstr>Une situation inédite</vt:lpstr>
      <vt:lpstr>Un marché des Télécom Disrupté</vt:lpstr>
      <vt:lpstr>Cers les services et la verticalisation</vt:lpstr>
      <vt:lpstr>Un cycle de vie des innovations technologiques spatiales raccourci (1/2)</vt:lpstr>
      <vt:lpstr>Un cycle de vie des innovations technologiques spatiales raccourci (2/2)</vt:lpstr>
      <vt:lpstr>Le marché est en croissance  à moyen et long terme ! </vt:lpstr>
      <vt:lpstr>Un marché d’infrastructure stable  hors méga constellations</vt:lpstr>
      <vt:lpstr>Un marché d’infrastructure stable  hors méga constellations</vt:lpstr>
      <vt:lpstr>Le marché des télécoms est le premier  à subir les effets d’une disruption rampante </vt:lpstr>
      <vt:lpstr>Après les télécoms…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Yves-j.Cognieux@thalesaleniaspace.com</dc:creator>
  <cp:lastModifiedBy>CGT-TM</cp:lastModifiedBy>
  <cp:revision>236</cp:revision>
  <cp:lastPrinted>2024-05-13T07:10:24Z</cp:lastPrinted>
  <dcterms:created xsi:type="dcterms:W3CDTF">2017-04-24T12:40:18Z</dcterms:created>
  <dcterms:modified xsi:type="dcterms:W3CDTF">2024-11-06T13:33:32Z</dcterms:modified>
</cp:coreProperties>
</file>